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56" r:id="rId6"/>
    <p:sldId id="258" r:id="rId7"/>
    <p:sldId id="260" r:id="rId8"/>
    <p:sldId id="263" r:id="rId9"/>
    <p:sldId id="264"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s, Stephanie" initials="WS" lastIdx="1" clrIdx="0">
    <p:extLst>
      <p:ext uri="{19B8F6BF-5375-455C-9EA6-DF929625EA0E}">
        <p15:presenceInfo xmlns:p15="http://schemas.microsoft.com/office/powerpoint/2012/main" userId="S::williamss5@leonschools.net::d908a5cc-82fb-4292-8084-5d9d5463e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59" d="100"/>
          <a:sy n="59" d="100"/>
        </p:scale>
        <p:origin x="57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9695A-73BE-4697-9A51-02BE0421BF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45559F-22C6-4149-89E8-4553CE4351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51DBCD-FF2F-4899-8B01-57DAF1DCE4E9}"/>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5" name="Footer Placeholder 4">
            <a:extLst>
              <a:ext uri="{FF2B5EF4-FFF2-40B4-BE49-F238E27FC236}">
                <a16:creationId xmlns:a16="http://schemas.microsoft.com/office/drawing/2014/main" id="{70321FB3-65AD-4087-8E7D-F2688F77BD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9A853C-C1CC-4340-9286-CCD4E1C0BCCD}"/>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2556612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6FA61-E225-48E9-92E4-2404C208C0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E34F3A-F7CA-475B-ACE1-DC89B7816E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FEF10-E899-47F8-A3DC-0A51FB1EF8D5}"/>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5" name="Footer Placeholder 4">
            <a:extLst>
              <a:ext uri="{FF2B5EF4-FFF2-40B4-BE49-F238E27FC236}">
                <a16:creationId xmlns:a16="http://schemas.microsoft.com/office/drawing/2014/main" id="{EABD839D-A8D0-4C80-A88F-7252AE0E1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1397E0-6E2D-44F7-8888-5D4F34DB30D5}"/>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304388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298EC3-1F8E-4F85-9459-EBE5DE998A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148448-3306-48EB-97B8-475579AAE2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56B02C-71F8-4DD1-9535-B19FB7D565C0}"/>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5" name="Footer Placeholder 4">
            <a:extLst>
              <a:ext uri="{FF2B5EF4-FFF2-40B4-BE49-F238E27FC236}">
                <a16:creationId xmlns:a16="http://schemas.microsoft.com/office/drawing/2014/main" id="{FC57D876-6B66-4F82-B633-A19BBD48DD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34ED0-C0E7-48E8-93C8-CAF8EF6CC853}"/>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98680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45DE7-735A-4994-8D63-3F54340154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F412A5-91DA-4520-831F-47B6C6B466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2A1CF-E56E-445A-A7F9-E3980888D380}"/>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5" name="Footer Placeholder 4">
            <a:extLst>
              <a:ext uri="{FF2B5EF4-FFF2-40B4-BE49-F238E27FC236}">
                <a16:creationId xmlns:a16="http://schemas.microsoft.com/office/drawing/2014/main" id="{AFE7C1EA-E2EA-4C52-B6C4-02C95CB14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D1B78-FE2F-402C-83F3-F74825C67CE4}"/>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5879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6FF6E-5806-4467-A758-0D3375799C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28DAEC-BA8C-4B88-B88E-C2E5CADC81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60D8F2-CA9D-4DE3-92E7-EF7E2DAC1B34}"/>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5" name="Footer Placeholder 4">
            <a:extLst>
              <a:ext uri="{FF2B5EF4-FFF2-40B4-BE49-F238E27FC236}">
                <a16:creationId xmlns:a16="http://schemas.microsoft.com/office/drawing/2014/main" id="{81DA7FF1-CA54-40BE-85EA-58330E3708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CDE5F-7BFF-4FD4-8FE9-8B5131F7FD46}"/>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1690162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0441F-41AC-49F1-8845-575422C6C9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5B3805-4CB7-45FA-A6D2-2728EBD2E8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0FF560-9CF5-4E26-A4EB-E4BD9D62C6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719245-6FE6-42C2-B1AC-009A0D82AF17}"/>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6" name="Footer Placeholder 5">
            <a:extLst>
              <a:ext uri="{FF2B5EF4-FFF2-40B4-BE49-F238E27FC236}">
                <a16:creationId xmlns:a16="http://schemas.microsoft.com/office/drawing/2014/main" id="{20334173-4D33-4389-BFA9-84CCD76A1E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50B95C-D54C-4289-8410-208C731A98A2}"/>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4052198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7E9CF-8C0F-4DD8-94E6-B9DFA259DB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EF6DC4-D36C-47CB-87BA-8FC669765A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CF1815-2EAD-4F50-B450-CDF4459BD4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053EB7-3DF6-4AF5-85FC-F64809D7D0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8568D5-2170-4336-9136-972F6ADD21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80A471-7717-4C4A-8474-707D5D370F3C}"/>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8" name="Footer Placeholder 7">
            <a:extLst>
              <a:ext uri="{FF2B5EF4-FFF2-40B4-BE49-F238E27FC236}">
                <a16:creationId xmlns:a16="http://schemas.microsoft.com/office/drawing/2014/main" id="{AA659238-A294-40BF-93FC-1518727240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D530CE-67FE-4F83-B70E-1343BB6899AA}"/>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608697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F047D-345B-4ED3-BD83-CAD5DD0B41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F50EAD-7CAC-4C94-83DA-0A9E339631EF}"/>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4" name="Footer Placeholder 3">
            <a:extLst>
              <a:ext uri="{FF2B5EF4-FFF2-40B4-BE49-F238E27FC236}">
                <a16:creationId xmlns:a16="http://schemas.microsoft.com/office/drawing/2014/main" id="{B49450A3-DBBD-49B3-9975-CE6C67BB6B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EC7401-8697-4405-B6A2-577B0DA9FCBB}"/>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372981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C5EF98-1998-488F-8E25-834ED5C4E6B2}"/>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3" name="Footer Placeholder 2">
            <a:extLst>
              <a:ext uri="{FF2B5EF4-FFF2-40B4-BE49-F238E27FC236}">
                <a16:creationId xmlns:a16="http://schemas.microsoft.com/office/drawing/2014/main" id="{57600CF2-68F1-41FD-B932-48CE1BE971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BDDB0E-B296-4CE9-8C68-DD5E862B0B27}"/>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2637039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A4E41-DA2F-4B76-A155-D564E82C3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33FB3B-5FE5-491A-A4CD-23076342BF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98A74F-A85A-44F8-8917-55D0297329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B5EF7A-96C8-4E9D-BB49-72A42A441A62}"/>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6" name="Footer Placeholder 5">
            <a:extLst>
              <a:ext uri="{FF2B5EF4-FFF2-40B4-BE49-F238E27FC236}">
                <a16:creationId xmlns:a16="http://schemas.microsoft.com/office/drawing/2014/main" id="{EACEC08C-8C2F-44F0-8482-DEAE00A750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10889C-B8E7-48C9-81D7-D090816075AC}"/>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382300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F1FD7-17EE-48D3-965B-EB83A7B368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4F6D90-E389-4922-81BB-6A5F94CEF3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DD355D-6EDB-43EE-9E73-08CD7FF7B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BA75A2-014D-4BC3-BDF1-44527B1469CE}"/>
              </a:ext>
            </a:extLst>
          </p:cNvPr>
          <p:cNvSpPr>
            <a:spLocks noGrp="1"/>
          </p:cNvSpPr>
          <p:nvPr>
            <p:ph type="dt" sz="half" idx="10"/>
          </p:nvPr>
        </p:nvSpPr>
        <p:spPr/>
        <p:txBody>
          <a:bodyPr/>
          <a:lstStyle/>
          <a:p>
            <a:fld id="{97197D9D-5AFB-4996-9A1A-CB3874191594}" type="datetimeFigureOut">
              <a:rPr lang="en-US" smtClean="0"/>
              <a:t>04/30/2020</a:t>
            </a:fld>
            <a:endParaRPr lang="en-US"/>
          </a:p>
        </p:txBody>
      </p:sp>
      <p:sp>
        <p:nvSpPr>
          <p:cNvPr id="6" name="Footer Placeholder 5">
            <a:extLst>
              <a:ext uri="{FF2B5EF4-FFF2-40B4-BE49-F238E27FC236}">
                <a16:creationId xmlns:a16="http://schemas.microsoft.com/office/drawing/2014/main" id="{F932695F-5B25-4A9C-8632-80B9A80F7F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77D9A1-C6F7-4009-A0F9-B6433C22EC69}"/>
              </a:ext>
            </a:extLst>
          </p:cNvPr>
          <p:cNvSpPr>
            <a:spLocks noGrp="1"/>
          </p:cNvSpPr>
          <p:nvPr>
            <p:ph type="sldNum" sz="quarter" idx="12"/>
          </p:nvPr>
        </p:nvSpPr>
        <p:spPr/>
        <p:txBody>
          <a:bodyPr/>
          <a:lstStyle/>
          <a:p>
            <a:fld id="{336B5FDB-A6FA-46D6-BE01-E6F7D17F1DC7}" type="slidenum">
              <a:rPr lang="en-US" smtClean="0"/>
              <a:t>‹#›</a:t>
            </a:fld>
            <a:endParaRPr lang="en-US"/>
          </a:p>
        </p:txBody>
      </p:sp>
    </p:spTree>
    <p:extLst>
      <p:ext uri="{BB962C8B-B14F-4D97-AF65-F5344CB8AC3E}">
        <p14:creationId xmlns:p14="http://schemas.microsoft.com/office/powerpoint/2010/main" val="1601019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chemeClr val="bg2">
                <a:tint val="98000"/>
                <a:satMod val="130000"/>
                <a:shade val="90000"/>
                <a:lumMod val="103000"/>
              </a:schemeClr>
            </a:gs>
            <a:gs pos="100000">
              <a:schemeClr val="bg2">
                <a:shade val="63000"/>
                <a:satMod val="120000"/>
              </a:schemeClr>
            </a:gs>
          </a:gsLst>
          <a:lin ang="60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50BAA1-2D85-4B88-A7CF-535645FD8E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19AC66-EEEF-4E2C-84FB-4311C86CB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FD78EA-7B9D-4C15-ACC3-9206BFFB2D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97D9D-5AFB-4996-9A1A-CB3874191594}" type="datetimeFigureOut">
              <a:rPr lang="en-US" smtClean="0"/>
              <a:t>04/30/2020</a:t>
            </a:fld>
            <a:endParaRPr lang="en-US"/>
          </a:p>
        </p:txBody>
      </p:sp>
      <p:sp>
        <p:nvSpPr>
          <p:cNvPr id="5" name="Footer Placeholder 4">
            <a:extLst>
              <a:ext uri="{FF2B5EF4-FFF2-40B4-BE49-F238E27FC236}">
                <a16:creationId xmlns:a16="http://schemas.microsoft.com/office/drawing/2014/main" id="{F1F6EE48-FF98-45C6-A299-6CE7434C42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98E9CD-0AC7-46B4-90B9-80B9876418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B5FDB-A6FA-46D6-BE01-E6F7D17F1DC7}" type="slidenum">
              <a:rPr lang="en-US" smtClean="0"/>
              <a:t>‹#›</a:t>
            </a:fld>
            <a:endParaRPr lang="en-US"/>
          </a:p>
        </p:txBody>
      </p:sp>
    </p:spTree>
    <p:extLst>
      <p:ext uri="{BB962C8B-B14F-4D97-AF65-F5344CB8AC3E}">
        <p14:creationId xmlns:p14="http://schemas.microsoft.com/office/powerpoint/2010/main" val="210524543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en/lotus-flower-line-art-blossom-145124/"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pixabay.com/en/flower-drawing-fantasia-sketch-1689865/"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en/lotus-flower-line-art-blossom-145124/"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williamsk5@leonschools.net" TargetMode="External"/><Relationship Id="rId4" Type="http://schemas.openxmlformats.org/officeDocument/2006/relationships/hyperlink" Target="mailto:williamss5@leonschools.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fEtJtFEVDbI" TargetMode="External"/><Relationship Id="rId7" Type="http://schemas.openxmlformats.org/officeDocument/2006/relationships/hyperlink" Target="http://www.publicdomainfiles.com/show_file.php?id=13488698412570" TargetMode="External"/><Relationship Id="rId2" Type="http://schemas.openxmlformats.org/officeDocument/2006/relationships/hyperlink" Target="https://www.youtube.com/watch?v=A55bwVVDQTU"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yflfamilies.com/service-programs/abuse-hotline/report-online" TargetMode="External"/><Relationship Id="rId4" Type="http://schemas.openxmlformats.org/officeDocument/2006/relationships/hyperlink" Target="https://polarisproject.org/befree-textlin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004DF-F4DD-48C1-9D0C-FA8E38926BC3}"/>
              </a:ext>
            </a:extLst>
          </p:cNvPr>
          <p:cNvSpPr>
            <a:spLocks noGrp="1"/>
          </p:cNvSpPr>
          <p:nvPr>
            <p:ph type="title"/>
          </p:nvPr>
        </p:nvSpPr>
        <p:spPr>
          <a:xfrm>
            <a:off x="805543" y="804334"/>
            <a:ext cx="4797416" cy="1654054"/>
          </a:xfrm>
        </p:spPr>
        <p:txBody>
          <a:bodyPr>
            <a:normAutofit fontScale="90000"/>
          </a:bodyPr>
          <a:lstStyle/>
          <a:p>
            <a:r>
              <a:rPr lang="en-US" i="1" dirty="0">
                <a:latin typeface="Comic Sans MS" panose="030F0702030302020204" pitchFamily="66" charset="0"/>
              </a:rPr>
              <a:t>Welcome to the Guidance Corner!</a:t>
            </a:r>
            <a:r>
              <a:rPr lang="en-US" dirty="0">
                <a:latin typeface="Comic Sans MS" panose="030F0702030302020204" pitchFamily="66" charset="0"/>
              </a:rPr>
              <a:t/>
            </a:r>
            <a:br>
              <a:rPr lang="en-US" dirty="0">
                <a:latin typeface="Comic Sans MS" panose="030F0702030302020204" pitchFamily="66" charset="0"/>
              </a:rPr>
            </a:br>
            <a:endParaRPr lang="en-US"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382366D7-BFF2-4024-AA78-E0C28CEFF815}"/>
              </a:ext>
            </a:extLst>
          </p:cNvPr>
          <p:cNvSpPr>
            <a:spLocks noGrp="1"/>
          </p:cNvSpPr>
          <p:nvPr>
            <p:ph idx="1"/>
          </p:nvPr>
        </p:nvSpPr>
        <p:spPr>
          <a:xfrm>
            <a:off x="104931" y="3099391"/>
            <a:ext cx="7063312" cy="2954275"/>
          </a:xfrm>
        </p:spPr>
        <p:txBody>
          <a:bodyPr anchor="t">
            <a:normAutofit/>
          </a:bodyPr>
          <a:lstStyle/>
          <a:p>
            <a:endParaRPr lang="en-US" sz="1400" dirty="0">
              <a:latin typeface="Comic Sans MS" panose="030F0702030302020204" pitchFamily="66" charset="0"/>
            </a:endParaRPr>
          </a:p>
          <a:p>
            <a:pPr marL="0" indent="0">
              <a:buNone/>
            </a:pPr>
            <a:r>
              <a:rPr lang="en-US" sz="2400" dirty="0">
                <a:latin typeface="Comic Sans MS" panose="030F0702030302020204" pitchFamily="66" charset="0"/>
              </a:rPr>
              <a:t>Ms. S. Williams, Guidance Counselor</a:t>
            </a:r>
          </a:p>
          <a:p>
            <a:pPr marL="0" indent="0">
              <a:buNone/>
            </a:pPr>
            <a:r>
              <a:rPr lang="en-US" sz="2400" dirty="0">
                <a:latin typeface="Comic Sans MS" panose="030F0702030302020204" pitchFamily="66" charset="0"/>
              </a:rPr>
              <a:t>Ms. K. Williams, Social Worker</a:t>
            </a:r>
          </a:p>
          <a:p>
            <a:pPr marL="0" indent="0">
              <a:buNone/>
            </a:pPr>
            <a:r>
              <a:rPr lang="en-US" sz="2400" dirty="0">
                <a:latin typeface="Comic Sans MS" panose="030F0702030302020204" pitchFamily="66" charset="0"/>
              </a:rPr>
              <a:t>Ms. A. Campbell, Health and Wellness Specialist</a:t>
            </a:r>
          </a:p>
          <a:p>
            <a:endParaRPr lang="en-US" sz="1400" dirty="0"/>
          </a:p>
        </p:txBody>
      </p:sp>
      <p:sp>
        <p:nvSpPr>
          <p:cNvPr id="16" name="Freeform: Shape 15">
            <a:extLst>
              <a:ext uri="{FF2B5EF4-FFF2-40B4-BE49-F238E27FC236}">
                <a16:creationId xmlns:a16="http://schemas.microsoft.com/office/drawing/2014/main" id="{E1063ACC-684C-4227-9D75-430593BADC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9218"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8067F801-9719-4550-AFFF-C7C3684221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846"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A close up of a logo&#10;&#10;Description automatically generated">
            <a:extLst>
              <a:ext uri="{FF2B5EF4-FFF2-40B4-BE49-F238E27FC236}">
                <a16:creationId xmlns:a16="http://schemas.microsoft.com/office/drawing/2014/main" id="{050DE305-8581-4142-873D-31A7F79CDE0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8216624" y="555060"/>
            <a:ext cx="3583564" cy="2544331"/>
          </a:xfrm>
          <a:prstGeom prst="rect">
            <a:avLst/>
          </a:prstGeom>
        </p:spPr>
      </p:pic>
      <p:pic>
        <p:nvPicPr>
          <p:cNvPr id="11" name="Picture 10" descr="A picture containing drawing&#10;&#10;Description automatically generated">
            <a:extLst>
              <a:ext uri="{FF2B5EF4-FFF2-40B4-BE49-F238E27FC236}">
                <a16:creationId xmlns:a16="http://schemas.microsoft.com/office/drawing/2014/main" id="{285BFF0C-2C82-46A7-8C51-5462E7DB3D9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8901043" y="3429000"/>
            <a:ext cx="2899145" cy="2174359"/>
          </a:xfrm>
          <a:prstGeom prst="rect">
            <a:avLst/>
          </a:prstGeom>
        </p:spPr>
      </p:pic>
    </p:spTree>
    <p:extLst>
      <p:ext uri="{BB962C8B-B14F-4D97-AF65-F5344CB8AC3E}">
        <p14:creationId xmlns:p14="http://schemas.microsoft.com/office/powerpoint/2010/main" val="3882515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3D7E-C375-44C3-AC19-62CE77595392}"/>
              </a:ext>
            </a:extLst>
          </p:cNvPr>
          <p:cNvSpPr>
            <a:spLocks noGrp="1"/>
          </p:cNvSpPr>
          <p:nvPr>
            <p:ph type="ctrTitle"/>
          </p:nvPr>
        </p:nvSpPr>
        <p:spPr>
          <a:xfrm>
            <a:off x="479686" y="299803"/>
            <a:ext cx="8049718" cy="2083633"/>
          </a:xfrm>
        </p:spPr>
        <p:txBody>
          <a:bodyPr/>
          <a:lstStyle/>
          <a:p>
            <a:r>
              <a:rPr lang="en-US" i="1">
                <a:latin typeface="Comic Sans MS" panose="030F0702030302020204" pitchFamily="66" charset="0"/>
              </a:rPr>
              <a:t>Welcome to the Guidance Corner!</a:t>
            </a:r>
            <a:endParaRPr lang="en-US" i="1" dirty="0">
              <a:latin typeface="Comic Sans MS" panose="030F0702030302020204" pitchFamily="66" charset="0"/>
            </a:endParaRPr>
          </a:p>
        </p:txBody>
      </p:sp>
      <p:pic>
        <p:nvPicPr>
          <p:cNvPr id="7" name="Picture 6" descr="A close up of a logo&#10;&#10;Description automatically generated">
            <a:extLst>
              <a:ext uri="{FF2B5EF4-FFF2-40B4-BE49-F238E27FC236}">
                <a16:creationId xmlns:a16="http://schemas.microsoft.com/office/drawing/2014/main" id="{14E6DA01-596D-4026-943E-812F38468F7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8216624" y="555060"/>
            <a:ext cx="3583564" cy="2544331"/>
          </a:xfrm>
          <a:prstGeom prst="rect">
            <a:avLst/>
          </a:prstGeom>
        </p:spPr>
      </p:pic>
      <p:sp>
        <p:nvSpPr>
          <p:cNvPr id="9" name="Subtitle 8">
            <a:extLst>
              <a:ext uri="{FF2B5EF4-FFF2-40B4-BE49-F238E27FC236}">
                <a16:creationId xmlns:a16="http://schemas.microsoft.com/office/drawing/2014/main" id="{D34C29DC-F2F1-45D4-BF59-A72B3EF6459A}"/>
              </a:ext>
            </a:extLst>
          </p:cNvPr>
          <p:cNvSpPr>
            <a:spLocks noGrp="1"/>
          </p:cNvSpPr>
          <p:nvPr>
            <p:ph type="subTitle" idx="1"/>
          </p:nvPr>
        </p:nvSpPr>
        <p:spPr>
          <a:xfrm>
            <a:off x="104931" y="2608289"/>
            <a:ext cx="8264093" cy="4062333"/>
          </a:xfrm>
        </p:spPr>
        <p:txBody>
          <a:bodyPr>
            <a:normAutofit/>
          </a:bodyPr>
          <a:lstStyle/>
          <a:p>
            <a:pPr algn="l"/>
            <a:r>
              <a:rPr lang="en-US" dirty="0">
                <a:latin typeface="Comic Sans MS" panose="030F0702030302020204" pitchFamily="66" charset="0"/>
              </a:rPr>
              <a:t>Contact Information:</a:t>
            </a:r>
          </a:p>
          <a:p>
            <a:pPr algn="l"/>
            <a:r>
              <a:rPr lang="en-US" dirty="0">
                <a:latin typeface="Comic Sans MS" panose="030F0702030302020204" pitchFamily="66" charset="0"/>
              </a:rPr>
              <a:t>Ms. S. Williams, Guidance Counselor</a:t>
            </a:r>
          </a:p>
          <a:p>
            <a:pPr algn="l"/>
            <a:r>
              <a:rPr lang="en-US" dirty="0">
                <a:latin typeface="Comic Sans MS" panose="030F0702030302020204" pitchFamily="66" charset="0"/>
              </a:rPr>
              <a:t>Email: </a:t>
            </a:r>
            <a:r>
              <a:rPr lang="en-US" dirty="0">
                <a:solidFill>
                  <a:schemeClr val="bg1"/>
                </a:solidFill>
                <a:hlinkClick r:id="rId4">
                  <a:extLst>
                    <a:ext uri="{A12FA001-AC4F-418D-AE19-62706E023703}">
                      <ahyp:hlinkClr xmlns:ahyp="http://schemas.microsoft.com/office/drawing/2018/hyperlinkcolor" xmlns="" val="tx"/>
                    </a:ext>
                  </a:extLst>
                </a:hlinkClick>
              </a:rPr>
              <a:t>williamss5@leonschools.net</a:t>
            </a:r>
            <a:endParaRPr lang="en-US" dirty="0">
              <a:solidFill>
                <a:schemeClr val="bg1"/>
              </a:solidFill>
              <a:latin typeface="Comic Sans MS" panose="030F0702030302020204" pitchFamily="66" charset="0"/>
            </a:endParaRPr>
          </a:p>
          <a:p>
            <a:pPr algn="l"/>
            <a:r>
              <a:rPr lang="en-US" dirty="0">
                <a:latin typeface="Comic Sans MS" panose="030F0702030302020204" pitchFamily="66" charset="0"/>
              </a:rPr>
              <a:t>Ms. K. Williams, Social Worker</a:t>
            </a:r>
          </a:p>
          <a:p>
            <a:pPr algn="l"/>
            <a:r>
              <a:rPr lang="en-US" dirty="0">
                <a:latin typeface="Comic Sans MS" panose="030F0702030302020204" pitchFamily="66" charset="0"/>
              </a:rPr>
              <a:t>Email: </a:t>
            </a:r>
            <a:r>
              <a:rPr lang="en-US" dirty="0">
                <a:solidFill>
                  <a:schemeClr val="bg1"/>
                </a:solidFill>
                <a:latin typeface="Comic Sans MS" panose="030F0702030302020204" pitchFamily="66" charset="0"/>
                <a:hlinkClick r:id="rId5">
                  <a:extLst>
                    <a:ext uri="{A12FA001-AC4F-418D-AE19-62706E023703}">
                      <ahyp:hlinkClr xmlns:ahyp="http://schemas.microsoft.com/office/drawing/2018/hyperlinkcolor" xmlns="" val="tx"/>
                    </a:ext>
                  </a:extLst>
                </a:hlinkClick>
              </a:rPr>
              <a:t>williamsk5@leonschools.net</a:t>
            </a:r>
            <a:endParaRPr lang="en-US" dirty="0">
              <a:solidFill>
                <a:schemeClr val="bg1"/>
              </a:solidFill>
              <a:latin typeface="Comic Sans MS" panose="030F0702030302020204" pitchFamily="66" charset="0"/>
            </a:endParaRPr>
          </a:p>
          <a:p>
            <a:pPr algn="l"/>
            <a:r>
              <a:rPr lang="en-US" dirty="0">
                <a:latin typeface="Comic Sans MS" panose="030F0702030302020204" pitchFamily="66" charset="0"/>
              </a:rPr>
              <a:t>Ms. A. Campbell, Health and Wellness Specialist</a:t>
            </a:r>
          </a:p>
          <a:p>
            <a:pPr algn="l"/>
            <a:r>
              <a:rPr lang="en-US" dirty="0">
                <a:latin typeface="Comic Sans MS" panose="030F0702030302020204" pitchFamily="66" charset="0"/>
              </a:rPr>
              <a:t>For an on-line session go to : </a:t>
            </a:r>
            <a:r>
              <a:rPr lang="en-US" dirty="0">
                <a:solidFill>
                  <a:schemeClr val="bg1"/>
                </a:solidFill>
                <a:latin typeface="Comic Sans MS" panose="030F0702030302020204" pitchFamily="66" charset="0"/>
              </a:rPr>
              <a:t>https//:discvillage.com</a:t>
            </a:r>
          </a:p>
          <a:p>
            <a:pPr algn="l"/>
            <a:endParaRPr lang="en-US" dirty="0">
              <a:latin typeface="Comic Sans MS" panose="030F0702030302020204" pitchFamily="66" charset="0"/>
            </a:endParaRPr>
          </a:p>
          <a:p>
            <a:pPr algn="l"/>
            <a:endParaRPr lang="en-US" dirty="0"/>
          </a:p>
        </p:txBody>
      </p:sp>
      <p:pic>
        <p:nvPicPr>
          <p:cNvPr id="13" name="Picture 12" descr="A close up of a logo&#10;&#10;Description automatically generated">
            <a:extLst>
              <a:ext uri="{FF2B5EF4-FFF2-40B4-BE49-F238E27FC236}">
                <a16:creationId xmlns:a16="http://schemas.microsoft.com/office/drawing/2014/main" id="{6733B21F-EFBB-40EC-B22B-3C70DA553D0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8369024" y="707460"/>
            <a:ext cx="3583564" cy="2544331"/>
          </a:xfrm>
          <a:prstGeom prst="rect">
            <a:avLst/>
          </a:prstGeom>
        </p:spPr>
      </p:pic>
    </p:spTree>
    <p:extLst>
      <p:ext uri="{BB962C8B-B14F-4D97-AF65-F5344CB8AC3E}">
        <p14:creationId xmlns:p14="http://schemas.microsoft.com/office/powerpoint/2010/main" val="2437886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9469" y="1"/>
            <a:ext cx="8601331" cy="664919"/>
          </a:xfrm>
        </p:spPr>
        <p:txBody>
          <a:bodyPr>
            <a:noAutofit/>
          </a:bodyPr>
          <a:lstStyle/>
          <a:p>
            <a:pPr algn="ctr"/>
            <a:r>
              <a:rPr lang="en-US" sz="3200" dirty="0">
                <a:latin typeface="Constantia" panose="02030602050306030303" pitchFamily="18" charset="0"/>
              </a:rPr>
              <a:t>Welcome to Ms. Williams Guidance Class </a:t>
            </a:r>
          </a:p>
        </p:txBody>
      </p:sp>
      <p:sp>
        <p:nvSpPr>
          <p:cNvPr id="3" name="Subtitle 2"/>
          <p:cNvSpPr>
            <a:spLocks noGrp="1"/>
          </p:cNvSpPr>
          <p:nvPr>
            <p:ph type="subTitle" idx="1"/>
          </p:nvPr>
        </p:nvSpPr>
        <p:spPr>
          <a:xfrm>
            <a:off x="6650083" y="1341354"/>
            <a:ext cx="3868783" cy="1384995"/>
          </a:xfrm>
          <a:ln>
            <a:solidFill>
              <a:schemeClr val="accent1"/>
            </a:solidFill>
          </a:ln>
        </p:spPr>
        <p:txBody>
          <a:bodyPr>
            <a:normAutofit/>
          </a:bodyPr>
          <a:lstStyle/>
          <a:p>
            <a:pPr algn="l"/>
            <a:r>
              <a:rPr lang="en-US" sz="1600" b="1" dirty="0">
                <a:latin typeface="Constantia" panose="02030602050306030303" pitchFamily="18" charset="0"/>
              </a:rPr>
              <a:t>Ms. Williams, Guidance Counselor</a:t>
            </a:r>
          </a:p>
          <a:p>
            <a:pPr algn="l"/>
            <a:r>
              <a:rPr lang="en-US" sz="1600" b="1" dirty="0">
                <a:latin typeface="Constantia" panose="02030602050306030303" pitchFamily="18" charset="0"/>
              </a:rPr>
              <a:t>Email address:</a:t>
            </a:r>
          </a:p>
          <a:p>
            <a:pPr algn="l"/>
            <a:r>
              <a:rPr lang="en-US" sz="1600" b="1" dirty="0">
                <a:latin typeface="Constantia" panose="02030602050306030303" pitchFamily="18" charset="0"/>
              </a:rPr>
              <a:t>WILLiamss5@leonschools.net</a:t>
            </a:r>
          </a:p>
        </p:txBody>
      </p:sp>
      <p:sp>
        <p:nvSpPr>
          <p:cNvPr id="5" name="TextBox 4"/>
          <p:cNvSpPr txBox="1"/>
          <p:nvPr/>
        </p:nvSpPr>
        <p:spPr>
          <a:xfrm>
            <a:off x="382649" y="4088010"/>
            <a:ext cx="6187965" cy="2277547"/>
          </a:xfrm>
          <a:prstGeom prst="rect">
            <a:avLst/>
          </a:prstGeom>
          <a:noFill/>
          <a:ln>
            <a:solidFill>
              <a:schemeClr val="accent1"/>
            </a:solidFill>
          </a:ln>
        </p:spPr>
        <p:txBody>
          <a:bodyPr wrap="square" rtlCol="0">
            <a:spAutoFit/>
          </a:bodyPr>
          <a:lstStyle/>
          <a:p>
            <a:r>
              <a:rPr lang="en-US" b="1" dirty="0">
                <a:latin typeface="Constantia" panose="02030602050306030303" pitchFamily="18" charset="0"/>
              </a:rPr>
              <a:t>Learning Goals of the Week:</a:t>
            </a:r>
          </a:p>
          <a:p>
            <a:r>
              <a:rPr lang="en-US" sz="1600" b="1" dirty="0">
                <a:latin typeface="Constantia" panose="02030602050306030303" pitchFamily="18" charset="0"/>
              </a:rPr>
              <a:t>1. </a:t>
            </a:r>
            <a:r>
              <a:rPr lang="en-US" sz="1600" dirty="0">
                <a:latin typeface="Constantia" panose="02030602050306030303" pitchFamily="18" charset="0"/>
              </a:rPr>
              <a:t> Students will  d</a:t>
            </a:r>
            <a:r>
              <a:rPr lang="en-US" sz="1600" b="1" dirty="0">
                <a:latin typeface="Constantia" panose="02030602050306030303" pitchFamily="18" charset="0"/>
              </a:rPr>
              <a:t>evelop an emotional understanding, including recognizing feelings and identifying their causes and consequences.</a:t>
            </a:r>
            <a:endParaRPr lang="en-US" sz="1600" dirty="0">
              <a:latin typeface="Constantia" panose="02030602050306030303" pitchFamily="18" charset="0"/>
            </a:endParaRPr>
          </a:p>
          <a:p>
            <a:pPr fontAlgn="base"/>
            <a:r>
              <a:rPr lang="en-US" sz="1600" b="1" dirty="0">
                <a:latin typeface="Constantia" panose="02030602050306030303" pitchFamily="18" charset="0"/>
              </a:rPr>
              <a:t>2. Students will develop and recognize empathy.</a:t>
            </a:r>
            <a:endParaRPr lang="en-US" sz="1600" dirty="0">
              <a:latin typeface="Constantia" panose="02030602050306030303" pitchFamily="18" charset="0"/>
            </a:endParaRPr>
          </a:p>
          <a:p>
            <a:r>
              <a:rPr lang="en-US" dirty="0"/>
              <a:t/>
            </a:r>
            <a:br>
              <a:rPr lang="en-US" dirty="0"/>
            </a:br>
            <a:endParaRPr lang="en-US" sz="1200" dirty="0">
              <a:latin typeface="Constantia" panose="02030602050306030303" pitchFamily="18" charset="0"/>
            </a:endParaRPr>
          </a:p>
          <a:p>
            <a:endParaRPr lang="en-US" sz="1200" dirty="0">
              <a:latin typeface="Constantia" panose="02030602050306030303" pitchFamily="18" charset="0"/>
            </a:endParaRPr>
          </a:p>
          <a:p>
            <a:endParaRPr lang="en-US" b="1" dirty="0"/>
          </a:p>
        </p:txBody>
      </p:sp>
      <p:sp>
        <p:nvSpPr>
          <p:cNvPr id="8" name="TextBox 7"/>
          <p:cNvSpPr txBox="1"/>
          <p:nvPr/>
        </p:nvSpPr>
        <p:spPr>
          <a:xfrm>
            <a:off x="6650083" y="2875002"/>
            <a:ext cx="3857897" cy="1477328"/>
          </a:xfrm>
          <a:prstGeom prst="rect">
            <a:avLst/>
          </a:prstGeom>
          <a:noFill/>
          <a:ln>
            <a:solidFill>
              <a:schemeClr val="accent1"/>
            </a:solidFill>
          </a:ln>
        </p:spPr>
        <p:txBody>
          <a:bodyPr wrap="square" rtlCol="0">
            <a:spAutoFit/>
          </a:bodyPr>
          <a:lstStyle/>
          <a:p>
            <a:pPr algn="ctr"/>
            <a:r>
              <a:rPr lang="en-US" b="1" dirty="0"/>
              <a:t>Hi Riley Bears!</a:t>
            </a:r>
          </a:p>
          <a:p>
            <a:pPr algn="ctr"/>
            <a:r>
              <a:rPr lang="en-US" b="1" dirty="0"/>
              <a:t>You know what I miss most about school?</a:t>
            </a:r>
          </a:p>
          <a:p>
            <a:pPr algn="ctr"/>
            <a:r>
              <a:rPr lang="en-US" b="1" dirty="0"/>
              <a:t>Your smiling faces!</a:t>
            </a:r>
          </a:p>
          <a:p>
            <a:pPr algn="ctr"/>
            <a:r>
              <a:rPr lang="en-US" b="1" dirty="0"/>
              <a:t>What do you miss?</a:t>
            </a:r>
          </a:p>
        </p:txBody>
      </p:sp>
      <p:sp>
        <p:nvSpPr>
          <p:cNvPr id="10" name="TextBox 9"/>
          <p:cNvSpPr txBox="1"/>
          <p:nvPr/>
        </p:nvSpPr>
        <p:spPr>
          <a:xfrm>
            <a:off x="382650" y="736274"/>
            <a:ext cx="6187964" cy="369332"/>
          </a:xfrm>
          <a:prstGeom prst="rect">
            <a:avLst/>
          </a:prstGeom>
          <a:noFill/>
          <a:ln>
            <a:solidFill>
              <a:schemeClr val="accent1"/>
            </a:solidFill>
          </a:ln>
        </p:spPr>
        <p:txBody>
          <a:bodyPr wrap="square" rtlCol="0">
            <a:spAutoFit/>
          </a:bodyPr>
          <a:lstStyle/>
          <a:p>
            <a:pPr algn="ctr"/>
            <a:r>
              <a:rPr lang="en-US" b="1" dirty="0">
                <a:latin typeface="Constantia" panose="02030602050306030303" pitchFamily="18" charset="0"/>
              </a:rPr>
              <a:t>Week #3: April 13 – April 17</a:t>
            </a:r>
          </a:p>
        </p:txBody>
      </p:sp>
      <p:sp>
        <p:nvSpPr>
          <p:cNvPr id="12" name="TextBox 11"/>
          <p:cNvSpPr txBox="1"/>
          <p:nvPr/>
        </p:nvSpPr>
        <p:spPr>
          <a:xfrm>
            <a:off x="6781800" y="4500985"/>
            <a:ext cx="3581400" cy="2031325"/>
          </a:xfrm>
          <a:prstGeom prst="rect">
            <a:avLst/>
          </a:prstGeom>
          <a:noFill/>
          <a:ln>
            <a:solidFill>
              <a:schemeClr val="accent1"/>
            </a:solidFill>
          </a:ln>
        </p:spPr>
        <p:txBody>
          <a:bodyPr wrap="square" rtlCol="0">
            <a:spAutoFit/>
          </a:bodyPr>
          <a:lstStyle/>
          <a:p>
            <a:pPr algn="ctr"/>
            <a:r>
              <a:rPr lang="en-US" b="1" dirty="0">
                <a:latin typeface="Constantia" panose="02030602050306030303" pitchFamily="18" charset="0"/>
              </a:rPr>
              <a:t>Need a chat session? </a:t>
            </a:r>
          </a:p>
          <a:p>
            <a:pPr algn="ctr"/>
            <a:r>
              <a:rPr lang="en-US" dirty="0">
                <a:latin typeface="Constantia" panose="02030602050306030303" pitchFamily="18" charset="0"/>
              </a:rPr>
              <a:t>Email me so I can invite you to a virtual meeting during my office hours: </a:t>
            </a:r>
          </a:p>
          <a:p>
            <a:pPr algn="ctr"/>
            <a:r>
              <a:rPr lang="en-US" dirty="0">
                <a:latin typeface="Constantia" panose="02030602050306030303" pitchFamily="18" charset="0"/>
              </a:rPr>
              <a:t>Monday-Friday</a:t>
            </a:r>
          </a:p>
          <a:p>
            <a:pPr algn="ctr"/>
            <a:r>
              <a:rPr lang="en-US" dirty="0">
                <a:latin typeface="Constantia" panose="02030602050306030303" pitchFamily="18" charset="0"/>
              </a:rPr>
              <a:t>10:00 a.m. – 12:00 p.m.</a:t>
            </a:r>
          </a:p>
          <a:p>
            <a:endParaRPr lang="en-US" dirty="0"/>
          </a:p>
        </p:txBody>
      </p:sp>
      <p:sp>
        <p:nvSpPr>
          <p:cNvPr id="6" name="TextBox 5">
            <a:extLst>
              <a:ext uri="{FF2B5EF4-FFF2-40B4-BE49-F238E27FC236}">
                <a16:creationId xmlns:a16="http://schemas.microsoft.com/office/drawing/2014/main" id="{D3E51CB7-BC03-46F7-89B4-A6E9F7C3C64B}"/>
              </a:ext>
            </a:extLst>
          </p:cNvPr>
          <p:cNvSpPr txBox="1"/>
          <p:nvPr/>
        </p:nvSpPr>
        <p:spPr>
          <a:xfrm>
            <a:off x="382651" y="1180464"/>
            <a:ext cx="6187966" cy="3077766"/>
          </a:xfrm>
          <a:prstGeom prst="rect">
            <a:avLst/>
          </a:prstGeom>
          <a:noFill/>
        </p:spPr>
        <p:txBody>
          <a:bodyPr wrap="square" rtlCol="0">
            <a:spAutoFit/>
          </a:bodyPr>
          <a:lstStyle/>
          <a:p>
            <a:pPr fontAlgn="base"/>
            <a:r>
              <a:rPr lang="en-US" sz="1600" b="1" dirty="0">
                <a:latin typeface="Constantia" panose="02030602050306030303" pitchFamily="18" charset="0"/>
              </a:rPr>
              <a:t>What is SEL?</a:t>
            </a:r>
          </a:p>
          <a:p>
            <a:pPr fontAlgn="base"/>
            <a:r>
              <a:rPr lang="en-US" sz="1600" dirty="0">
                <a:latin typeface="Constantia" panose="02030602050306030303" pitchFamily="18" charset="0"/>
              </a:rPr>
              <a:t>Social and emotional learning (SEL) is the process through which children and adults understand and manage emotions, set and achieve positive goals, feel and show empathy for others, establish and maintain positive relationships, and make responsible decisions.</a:t>
            </a:r>
          </a:p>
          <a:p>
            <a:r>
              <a:rPr lang="en-US" sz="1600" dirty="0">
                <a:latin typeface="Constantia" panose="02030602050306030303" pitchFamily="18" charset="0"/>
              </a:rPr>
              <a:t>Provided by https://Casel .org</a:t>
            </a:r>
          </a:p>
          <a:p>
            <a:r>
              <a:rPr lang="en-US" sz="1600" dirty="0">
                <a:latin typeface="Constantia" panose="02030602050306030303" pitchFamily="18" charset="0"/>
              </a:rPr>
              <a:t>Parents please take few minutes and watch this short video: </a:t>
            </a:r>
          </a:p>
          <a:p>
            <a:r>
              <a:rPr lang="en-US" sz="1600" dirty="0">
                <a:latin typeface="Constantia" panose="02030602050306030303" pitchFamily="18" charset="0"/>
              </a:rPr>
              <a:t>English--https://www.youtube.com/watch?v=y2d0da6BZWA</a:t>
            </a:r>
          </a:p>
          <a:p>
            <a:r>
              <a:rPr lang="en-US" sz="1600" dirty="0">
                <a:latin typeface="Constantia" panose="02030602050306030303" pitchFamily="18" charset="0"/>
              </a:rPr>
              <a:t>Spanish--https://www.youtube.com/watch?v=xz_aCbDI9uk&amp;feature=emb_rel_end</a:t>
            </a:r>
          </a:p>
          <a:p>
            <a:endParaRPr lang="en-US" dirty="0">
              <a:latin typeface="Constantia" panose="02030602050306030303" pitchFamily="18" charset="0"/>
            </a:endParaRPr>
          </a:p>
        </p:txBody>
      </p:sp>
    </p:spTree>
    <p:extLst>
      <p:ext uri="{BB962C8B-B14F-4D97-AF65-F5344CB8AC3E}">
        <p14:creationId xmlns:p14="http://schemas.microsoft.com/office/powerpoint/2010/main" val="3240680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46AE-6BCE-4B87-8CC4-692845DA55B5}"/>
              </a:ext>
            </a:extLst>
          </p:cNvPr>
          <p:cNvSpPr>
            <a:spLocks noGrp="1"/>
          </p:cNvSpPr>
          <p:nvPr>
            <p:ph type="title"/>
          </p:nvPr>
        </p:nvSpPr>
        <p:spPr>
          <a:xfrm>
            <a:off x="838200" y="236483"/>
            <a:ext cx="10515600" cy="1288011"/>
          </a:xfrm>
        </p:spPr>
        <p:txBody>
          <a:bodyPr/>
          <a:lstStyle/>
          <a:p>
            <a:pPr algn="ctr"/>
            <a:r>
              <a:rPr lang="en-US" dirty="0">
                <a:latin typeface="Comic Sans MS" panose="030F0702030302020204" pitchFamily="66" charset="0"/>
              </a:rPr>
              <a:t>Empathy: Recognizing Feelings</a:t>
            </a:r>
          </a:p>
        </p:txBody>
      </p:sp>
      <p:sp>
        <p:nvSpPr>
          <p:cNvPr id="3" name="Content Placeholder 2">
            <a:extLst>
              <a:ext uri="{FF2B5EF4-FFF2-40B4-BE49-F238E27FC236}">
                <a16:creationId xmlns:a16="http://schemas.microsoft.com/office/drawing/2014/main" id="{7139E922-7A1D-49B2-8745-BBE470CBC1C6}"/>
              </a:ext>
            </a:extLst>
          </p:cNvPr>
          <p:cNvSpPr>
            <a:spLocks noGrp="1"/>
          </p:cNvSpPr>
          <p:nvPr>
            <p:ph sz="half" idx="1"/>
          </p:nvPr>
        </p:nvSpPr>
        <p:spPr>
          <a:xfrm>
            <a:off x="204953" y="1524493"/>
            <a:ext cx="5181600" cy="3520473"/>
          </a:xfrm>
        </p:spPr>
        <p:txBody>
          <a:bodyPr>
            <a:normAutofit fontScale="70000" lnSpcReduction="20000"/>
          </a:bodyPr>
          <a:lstStyle/>
          <a:p>
            <a:r>
              <a:rPr lang="en-US" dirty="0">
                <a:latin typeface="Comic Sans MS" panose="030F0702030302020204" pitchFamily="66" charset="0"/>
              </a:rPr>
              <a:t>K-2</a:t>
            </a:r>
          </a:p>
          <a:p>
            <a:endParaRPr lang="en-US" dirty="0">
              <a:latin typeface="Comic Sans MS" panose="030F0702030302020204" pitchFamily="66" charset="0"/>
            </a:endParaRPr>
          </a:p>
          <a:p>
            <a:r>
              <a:rPr lang="en-US" dirty="0">
                <a:latin typeface="Comic Sans MS" panose="030F0702030302020204" pitchFamily="66" charset="0"/>
              </a:rPr>
              <a:t>Tim forgot his lunch today. How does Tim feel? </a:t>
            </a:r>
          </a:p>
          <a:p>
            <a:r>
              <a:rPr lang="en-US" dirty="0">
                <a:latin typeface="Comic Sans MS" panose="030F0702030302020204" pitchFamily="66" charset="0"/>
              </a:rPr>
              <a:t>How can you help Tim feel better?</a:t>
            </a:r>
          </a:p>
          <a:p>
            <a:endParaRPr lang="en-US" dirty="0">
              <a:latin typeface="Comic Sans MS" panose="030F0702030302020204" pitchFamily="66" charset="0"/>
            </a:endParaRPr>
          </a:p>
          <a:p>
            <a:r>
              <a:rPr lang="en-US" dirty="0">
                <a:latin typeface="Comic Sans MS" panose="030F0702030302020204" pitchFamily="66" charset="0"/>
              </a:rPr>
              <a:t>How would you feel if you left your lunch at home?</a:t>
            </a:r>
          </a:p>
          <a:p>
            <a:r>
              <a:rPr lang="en-US" dirty="0">
                <a:latin typeface="Comic Sans MS" panose="030F0702030302020204" pitchFamily="66" charset="0"/>
              </a:rPr>
              <a:t>Can you draw me a picture of your face and send it to me by email?</a:t>
            </a:r>
          </a:p>
        </p:txBody>
      </p:sp>
      <p:sp>
        <p:nvSpPr>
          <p:cNvPr id="4" name="Content Placeholder 3">
            <a:extLst>
              <a:ext uri="{FF2B5EF4-FFF2-40B4-BE49-F238E27FC236}">
                <a16:creationId xmlns:a16="http://schemas.microsoft.com/office/drawing/2014/main" id="{605BA6AC-1AB5-441F-8A56-58722784A25B}"/>
              </a:ext>
            </a:extLst>
          </p:cNvPr>
          <p:cNvSpPr>
            <a:spLocks noGrp="1"/>
          </p:cNvSpPr>
          <p:nvPr>
            <p:ph sz="half" idx="2"/>
          </p:nvPr>
        </p:nvSpPr>
        <p:spPr>
          <a:xfrm>
            <a:off x="5580993" y="1387365"/>
            <a:ext cx="5772807" cy="3942967"/>
          </a:xfrm>
        </p:spPr>
        <p:txBody>
          <a:bodyPr>
            <a:normAutofit fontScale="70000" lnSpcReduction="20000"/>
          </a:bodyPr>
          <a:lstStyle/>
          <a:p>
            <a:r>
              <a:rPr lang="en-US" dirty="0">
                <a:latin typeface="Comic Sans MS" panose="030F0702030302020204" pitchFamily="66" charset="0"/>
              </a:rPr>
              <a:t>3-5</a:t>
            </a:r>
          </a:p>
          <a:p>
            <a:r>
              <a:rPr lang="en-US" dirty="0">
                <a:latin typeface="Comic Sans MS" panose="030F0702030302020204" pitchFamily="66" charset="0"/>
              </a:rPr>
              <a:t>Calvin said to himself when he got his grade: </a:t>
            </a:r>
          </a:p>
          <a:p>
            <a:r>
              <a:rPr lang="en-US" dirty="0">
                <a:latin typeface="Comic Sans MS" panose="030F0702030302020204" pitchFamily="66" charset="0"/>
              </a:rPr>
              <a:t>“Oh no, I got such a bad grade! I didn’t study as hard as I should have. I’m going to have to study a lot harder for the next test.”</a:t>
            </a:r>
          </a:p>
          <a:p>
            <a:endParaRPr lang="en-US" dirty="0">
              <a:latin typeface="Comic Sans MS" panose="030F0702030302020204" pitchFamily="66" charset="0"/>
            </a:endParaRPr>
          </a:p>
          <a:p>
            <a:r>
              <a:rPr lang="en-US" dirty="0">
                <a:latin typeface="Comic Sans MS" panose="030F0702030302020204" pitchFamily="66" charset="0"/>
              </a:rPr>
              <a:t>Our thoughts are like thought bubbles that only we can see</a:t>
            </a:r>
          </a:p>
          <a:p>
            <a:endParaRPr lang="en-US" dirty="0">
              <a:latin typeface="Comic Sans MS" panose="030F0702030302020204" pitchFamily="66" charset="0"/>
            </a:endParaRPr>
          </a:p>
          <a:p>
            <a:r>
              <a:rPr lang="en-US" dirty="0">
                <a:latin typeface="Comic Sans MS" panose="030F0702030302020204" pitchFamily="66" charset="0"/>
              </a:rPr>
              <a:t>Can you draw me a picture that shows how Calvin is feeling and send it to me by mail?</a:t>
            </a:r>
          </a:p>
          <a:p>
            <a:endParaRPr lang="en-US" dirty="0"/>
          </a:p>
        </p:txBody>
      </p:sp>
      <p:sp>
        <p:nvSpPr>
          <p:cNvPr id="5" name="TextBox 4">
            <a:extLst>
              <a:ext uri="{FF2B5EF4-FFF2-40B4-BE49-F238E27FC236}">
                <a16:creationId xmlns:a16="http://schemas.microsoft.com/office/drawing/2014/main" id="{7B992B35-86A2-4B87-BB08-A37CDDC1781C}"/>
              </a:ext>
            </a:extLst>
          </p:cNvPr>
          <p:cNvSpPr txBox="1"/>
          <p:nvPr/>
        </p:nvSpPr>
        <p:spPr>
          <a:xfrm>
            <a:off x="204953" y="5763227"/>
            <a:ext cx="11729544" cy="830997"/>
          </a:xfrm>
          <a:prstGeom prst="rect">
            <a:avLst/>
          </a:prstGeom>
          <a:noFill/>
        </p:spPr>
        <p:txBody>
          <a:bodyPr wrap="square" rtlCol="0">
            <a:spAutoFit/>
          </a:bodyPr>
          <a:lstStyle/>
          <a:p>
            <a:r>
              <a:rPr lang="en-US" sz="2400" dirty="0">
                <a:latin typeface="Comic Sans MS" panose="030F0702030302020204" pitchFamily="66" charset="0"/>
              </a:rPr>
              <a:t>Students keep in mind that people often feel differently about the same situation.</a:t>
            </a:r>
          </a:p>
        </p:txBody>
      </p:sp>
      <p:sp>
        <p:nvSpPr>
          <p:cNvPr id="6" name="TextBox 5">
            <a:extLst>
              <a:ext uri="{FF2B5EF4-FFF2-40B4-BE49-F238E27FC236}">
                <a16:creationId xmlns:a16="http://schemas.microsoft.com/office/drawing/2014/main" id="{ADDF63F0-43D9-418D-A937-C9AB96766D5E}"/>
              </a:ext>
            </a:extLst>
          </p:cNvPr>
          <p:cNvSpPr txBox="1"/>
          <p:nvPr/>
        </p:nvSpPr>
        <p:spPr>
          <a:xfrm>
            <a:off x="2281053" y="5055341"/>
            <a:ext cx="5772807" cy="707886"/>
          </a:xfrm>
          <a:prstGeom prst="rect">
            <a:avLst/>
          </a:prstGeom>
          <a:noFill/>
        </p:spPr>
        <p:txBody>
          <a:bodyPr wrap="square" rtlCol="0">
            <a:spAutoFit/>
          </a:bodyPr>
          <a:lstStyle/>
          <a:p>
            <a:pPr algn="ctr"/>
            <a:r>
              <a:rPr lang="en-US" sz="2200" dirty="0">
                <a:latin typeface="Comic Sans MS" panose="030F0702030302020204" pitchFamily="66" charset="0"/>
              </a:rPr>
              <a:t>My email: williamss5@leonschools.net</a:t>
            </a:r>
          </a:p>
          <a:p>
            <a:pPr algn="ctr"/>
            <a:endParaRPr lang="en-US" dirty="0"/>
          </a:p>
        </p:txBody>
      </p:sp>
    </p:spTree>
    <p:extLst>
      <p:ext uri="{BB962C8B-B14F-4D97-AF65-F5344CB8AC3E}">
        <p14:creationId xmlns:p14="http://schemas.microsoft.com/office/powerpoint/2010/main" val="2891944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1"/>
            <a:ext cx="8831579" cy="664919"/>
          </a:xfrm>
        </p:spPr>
        <p:txBody>
          <a:bodyPr>
            <a:noAutofit/>
          </a:bodyPr>
          <a:lstStyle/>
          <a:p>
            <a:pPr algn="ctr"/>
            <a:r>
              <a:rPr lang="en-US" sz="3200" dirty="0">
                <a:latin typeface="Comic Sans MS" panose="030F0702030302020204" pitchFamily="66" charset="0"/>
              </a:rPr>
              <a:t>Welcome to Ms. Williams Guidance Class </a:t>
            </a:r>
          </a:p>
        </p:txBody>
      </p:sp>
      <p:sp>
        <p:nvSpPr>
          <p:cNvPr id="3" name="Subtitle 2"/>
          <p:cNvSpPr>
            <a:spLocks noGrp="1"/>
          </p:cNvSpPr>
          <p:nvPr>
            <p:ph type="subTitle" idx="1"/>
          </p:nvPr>
        </p:nvSpPr>
        <p:spPr>
          <a:xfrm>
            <a:off x="6570616" y="1180464"/>
            <a:ext cx="3868783" cy="1384995"/>
          </a:xfrm>
          <a:ln>
            <a:solidFill>
              <a:schemeClr val="accent1"/>
            </a:solidFill>
          </a:ln>
        </p:spPr>
        <p:txBody>
          <a:bodyPr>
            <a:normAutofit/>
          </a:bodyPr>
          <a:lstStyle/>
          <a:p>
            <a:pPr algn="l"/>
            <a:r>
              <a:rPr lang="en-US" sz="1600" dirty="0">
                <a:latin typeface="Comic Sans MS" panose="030F0702030302020204" pitchFamily="66" charset="0"/>
              </a:rPr>
              <a:t>Ms. Williams, Guidance Counselor</a:t>
            </a:r>
          </a:p>
          <a:p>
            <a:pPr algn="l"/>
            <a:r>
              <a:rPr lang="en-US" sz="1600" dirty="0">
                <a:latin typeface="Comic Sans MS" panose="030F0702030302020204" pitchFamily="66" charset="0"/>
              </a:rPr>
              <a:t>Email address:</a:t>
            </a:r>
          </a:p>
          <a:p>
            <a:pPr algn="l"/>
            <a:r>
              <a:rPr lang="en-US" sz="1600" dirty="0">
                <a:latin typeface="Comic Sans MS" panose="030F0702030302020204" pitchFamily="66" charset="0"/>
              </a:rPr>
              <a:t>WILLiamss5@leonschools.net</a:t>
            </a:r>
          </a:p>
        </p:txBody>
      </p:sp>
      <p:sp>
        <p:nvSpPr>
          <p:cNvPr id="5" name="TextBox 4"/>
          <p:cNvSpPr txBox="1"/>
          <p:nvPr/>
        </p:nvSpPr>
        <p:spPr>
          <a:xfrm>
            <a:off x="409902" y="1734462"/>
            <a:ext cx="6160713" cy="1569660"/>
          </a:xfrm>
          <a:prstGeom prst="rect">
            <a:avLst/>
          </a:prstGeom>
          <a:noFill/>
          <a:ln>
            <a:solidFill>
              <a:schemeClr val="accent1"/>
            </a:solidFill>
          </a:ln>
        </p:spPr>
        <p:txBody>
          <a:bodyPr wrap="square" rtlCol="0">
            <a:spAutoFit/>
          </a:bodyPr>
          <a:lstStyle/>
          <a:p>
            <a:r>
              <a:rPr lang="en-US" b="1" dirty="0">
                <a:latin typeface="Comic Sans MS" panose="030F0702030302020204" pitchFamily="66" charset="0"/>
              </a:rPr>
              <a:t>Learning Goals of the Week:</a:t>
            </a:r>
          </a:p>
          <a:p>
            <a:pPr marL="342900" indent="-342900">
              <a:buAutoNum type="arabicPeriod"/>
            </a:pPr>
            <a:r>
              <a:rPr lang="en-US" sz="2000" dirty="0">
                <a:latin typeface="Comic Sans MS" panose="030F0702030302020204" pitchFamily="66" charset="0"/>
              </a:rPr>
              <a:t>Students will learn and practice being safe strategies.</a:t>
            </a:r>
          </a:p>
          <a:p>
            <a:pPr marL="342900" indent="-342900">
              <a:buAutoNum type="arabicPeriod"/>
            </a:pPr>
            <a:r>
              <a:rPr lang="en-US" sz="2000" dirty="0">
                <a:latin typeface="Comic Sans MS" panose="030F0702030302020204" pitchFamily="66" charset="0"/>
              </a:rPr>
              <a:t>If you see something say something!</a:t>
            </a:r>
            <a:endParaRPr lang="en-US" sz="1200" dirty="0">
              <a:latin typeface="Comic Sans MS" panose="030F0702030302020204" pitchFamily="66" charset="0"/>
            </a:endParaRPr>
          </a:p>
          <a:p>
            <a:endParaRPr lang="en-US" b="1" dirty="0"/>
          </a:p>
        </p:txBody>
      </p:sp>
      <p:sp>
        <p:nvSpPr>
          <p:cNvPr id="8" name="TextBox 7"/>
          <p:cNvSpPr txBox="1"/>
          <p:nvPr/>
        </p:nvSpPr>
        <p:spPr>
          <a:xfrm>
            <a:off x="6581502" y="2638565"/>
            <a:ext cx="3857897" cy="1754326"/>
          </a:xfrm>
          <a:prstGeom prst="rect">
            <a:avLst/>
          </a:prstGeom>
          <a:noFill/>
          <a:ln>
            <a:solidFill>
              <a:schemeClr val="accent1"/>
            </a:solidFill>
          </a:ln>
        </p:spPr>
        <p:txBody>
          <a:bodyPr wrap="square" rtlCol="0">
            <a:spAutoFit/>
          </a:bodyPr>
          <a:lstStyle/>
          <a:p>
            <a:pPr algn="ctr"/>
            <a:r>
              <a:rPr lang="en-US" b="1" dirty="0">
                <a:latin typeface="Comic Sans MS" panose="030F0702030302020204" pitchFamily="66" charset="0"/>
              </a:rPr>
              <a:t>Hi Riley Bears!</a:t>
            </a:r>
          </a:p>
          <a:p>
            <a:pPr algn="ctr"/>
            <a:r>
              <a:rPr lang="en-US" b="1" dirty="0">
                <a:latin typeface="Comic Sans MS" panose="030F0702030302020204" pitchFamily="66" charset="0"/>
              </a:rPr>
              <a:t>You know what I miss most about school?</a:t>
            </a:r>
          </a:p>
          <a:p>
            <a:pPr algn="ctr"/>
            <a:r>
              <a:rPr lang="en-US" b="1" dirty="0">
                <a:latin typeface="Comic Sans MS" panose="030F0702030302020204" pitchFamily="66" charset="0"/>
              </a:rPr>
              <a:t>Checking out books in the school library!</a:t>
            </a:r>
          </a:p>
          <a:p>
            <a:pPr algn="ctr"/>
            <a:r>
              <a:rPr lang="en-US" b="1" dirty="0">
                <a:latin typeface="Comic Sans MS" panose="030F0702030302020204" pitchFamily="66" charset="0"/>
              </a:rPr>
              <a:t>What do you miss?</a:t>
            </a:r>
          </a:p>
        </p:txBody>
      </p:sp>
      <p:sp>
        <p:nvSpPr>
          <p:cNvPr id="10" name="TextBox 9"/>
          <p:cNvSpPr txBox="1"/>
          <p:nvPr/>
        </p:nvSpPr>
        <p:spPr>
          <a:xfrm>
            <a:off x="409903" y="738026"/>
            <a:ext cx="6160713" cy="923330"/>
          </a:xfrm>
          <a:prstGeom prst="rect">
            <a:avLst/>
          </a:prstGeom>
          <a:noFill/>
          <a:ln>
            <a:solidFill>
              <a:schemeClr val="accent1"/>
            </a:solidFill>
          </a:ln>
        </p:spPr>
        <p:txBody>
          <a:bodyPr wrap="square" rtlCol="0">
            <a:spAutoFit/>
          </a:bodyPr>
          <a:lstStyle/>
          <a:p>
            <a:pPr algn="ctr"/>
            <a:r>
              <a:rPr lang="en-US" dirty="0">
                <a:latin typeface="Comic Sans MS" panose="030F0702030302020204" pitchFamily="66" charset="0"/>
              </a:rPr>
              <a:t>Week #4: April 27 – April May 1</a:t>
            </a:r>
            <a:r>
              <a:rPr lang="en-US" baseline="30000" dirty="0">
                <a:latin typeface="Comic Sans MS" panose="030F0702030302020204" pitchFamily="66" charset="0"/>
              </a:rPr>
              <a:t>st</a:t>
            </a:r>
            <a:r>
              <a:rPr lang="en-US" dirty="0">
                <a:latin typeface="Comic Sans MS" panose="030F0702030302020204" pitchFamily="66" charset="0"/>
              </a:rPr>
              <a:t> </a:t>
            </a:r>
          </a:p>
          <a:p>
            <a:pPr algn="ctr"/>
            <a:endParaRPr lang="en-US" dirty="0">
              <a:latin typeface="Comic Sans MS" panose="030F0702030302020204" pitchFamily="66" charset="0"/>
            </a:endParaRPr>
          </a:p>
          <a:p>
            <a:pPr algn="ctr"/>
            <a:r>
              <a:rPr lang="en-US" dirty="0">
                <a:latin typeface="Comic Sans MS" panose="030F0702030302020204" pitchFamily="66" charset="0"/>
              </a:rPr>
              <a:t>Part 1 :How to Practice being Safe and Staying Safe</a:t>
            </a:r>
            <a:r>
              <a:rPr lang="en-US" dirty="0">
                <a:latin typeface="Constantia" panose="02030602050306030303" pitchFamily="18" charset="0"/>
              </a:rPr>
              <a:t>!</a:t>
            </a:r>
          </a:p>
        </p:txBody>
      </p:sp>
      <p:sp>
        <p:nvSpPr>
          <p:cNvPr id="12" name="TextBox 11"/>
          <p:cNvSpPr txBox="1"/>
          <p:nvPr/>
        </p:nvSpPr>
        <p:spPr>
          <a:xfrm>
            <a:off x="6581502" y="4500985"/>
            <a:ext cx="3857896" cy="2031325"/>
          </a:xfrm>
          <a:prstGeom prst="rect">
            <a:avLst/>
          </a:prstGeom>
          <a:noFill/>
          <a:ln>
            <a:solidFill>
              <a:schemeClr val="accent1"/>
            </a:solidFill>
          </a:ln>
        </p:spPr>
        <p:txBody>
          <a:bodyPr wrap="square" rtlCol="0">
            <a:spAutoFit/>
          </a:bodyPr>
          <a:lstStyle/>
          <a:p>
            <a:pPr algn="ctr"/>
            <a:r>
              <a:rPr lang="en-US" b="1" dirty="0">
                <a:latin typeface="Comic Sans MS" panose="030F0702030302020204" pitchFamily="66" charset="0"/>
              </a:rPr>
              <a:t>Need a chat session? </a:t>
            </a:r>
          </a:p>
          <a:p>
            <a:pPr algn="ctr"/>
            <a:r>
              <a:rPr lang="en-US" dirty="0">
                <a:latin typeface="Comic Sans MS" panose="030F0702030302020204" pitchFamily="66" charset="0"/>
              </a:rPr>
              <a:t>Email me so I can invite you to a virtual meeting during my office hours: </a:t>
            </a:r>
          </a:p>
          <a:p>
            <a:pPr algn="ctr"/>
            <a:r>
              <a:rPr lang="en-US" dirty="0">
                <a:latin typeface="Comic Sans MS" panose="030F0702030302020204" pitchFamily="66" charset="0"/>
              </a:rPr>
              <a:t>Monday-Friday</a:t>
            </a:r>
          </a:p>
          <a:p>
            <a:pPr algn="ctr"/>
            <a:r>
              <a:rPr lang="en-US" dirty="0">
                <a:latin typeface="Comic Sans MS" panose="030F0702030302020204" pitchFamily="66" charset="0"/>
              </a:rPr>
              <a:t>10:00 a.m. – 12:00 p.m.</a:t>
            </a:r>
          </a:p>
          <a:p>
            <a:endParaRPr lang="en-US" dirty="0"/>
          </a:p>
        </p:txBody>
      </p:sp>
      <p:sp>
        <p:nvSpPr>
          <p:cNvPr id="6" name="TextBox 5">
            <a:extLst>
              <a:ext uri="{FF2B5EF4-FFF2-40B4-BE49-F238E27FC236}">
                <a16:creationId xmlns:a16="http://schemas.microsoft.com/office/drawing/2014/main" id="{D3E51CB7-BC03-46F7-89B4-A6E9F7C3C64B}"/>
              </a:ext>
            </a:extLst>
          </p:cNvPr>
          <p:cNvSpPr txBox="1"/>
          <p:nvPr/>
        </p:nvSpPr>
        <p:spPr>
          <a:xfrm>
            <a:off x="409902" y="3765556"/>
            <a:ext cx="5838498" cy="3016210"/>
          </a:xfrm>
          <a:prstGeom prst="rect">
            <a:avLst/>
          </a:prstGeom>
          <a:noFill/>
        </p:spPr>
        <p:txBody>
          <a:bodyPr wrap="square" rtlCol="0">
            <a:spAutoFit/>
          </a:bodyPr>
          <a:lstStyle/>
          <a:p>
            <a:pPr algn="ctr" fontAlgn="base"/>
            <a:r>
              <a:rPr lang="en-US" sz="3200" b="1" dirty="0">
                <a:latin typeface="Comic Sans MS" panose="030F0702030302020204" pitchFamily="66" charset="0"/>
              </a:rPr>
              <a:t>Focus on TIPS!</a:t>
            </a:r>
          </a:p>
          <a:p>
            <a:pPr fontAlgn="base"/>
            <a:r>
              <a:rPr lang="en-US" sz="3200" b="1" dirty="0">
                <a:latin typeface="Comic Sans MS" panose="030F0702030302020204" pitchFamily="66" charset="0"/>
              </a:rPr>
              <a:t>T- The GOAL</a:t>
            </a:r>
          </a:p>
          <a:p>
            <a:pPr fontAlgn="base"/>
            <a:r>
              <a:rPr lang="en-US" sz="3200" b="1" dirty="0">
                <a:latin typeface="Comic Sans MS" panose="030F0702030302020204" pitchFamily="66" charset="0"/>
              </a:rPr>
              <a:t>I- IS TO</a:t>
            </a:r>
          </a:p>
          <a:p>
            <a:pPr fontAlgn="base"/>
            <a:r>
              <a:rPr lang="en-US" sz="3200" b="1" dirty="0">
                <a:latin typeface="Comic Sans MS" panose="030F0702030302020204" pitchFamily="66" charset="0"/>
              </a:rPr>
              <a:t>P-PRACTICE BEING</a:t>
            </a:r>
          </a:p>
          <a:p>
            <a:pPr fontAlgn="base"/>
            <a:r>
              <a:rPr lang="en-US" sz="3200" b="1" dirty="0">
                <a:latin typeface="Comic Sans MS" panose="030F0702030302020204" pitchFamily="66" charset="0"/>
              </a:rPr>
              <a:t>S-SAFE! </a:t>
            </a:r>
            <a:endParaRPr lang="en-US" sz="1200" b="1" dirty="0">
              <a:latin typeface="Comic Sans MS" panose="030F0702030302020204" pitchFamily="66" charset="0"/>
            </a:endParaRPr>
          </a:p>
          <a:p>
            <a:pPr fontAlgn="base"/>
            <a:endParaRPr lang="en-US" sz="1200" b="1" dirty="0">
              <a:latin typeface="Constantia" panose="02030602050306030303" pitchFamily="18" charset="0"/>
            </a:endParaRPr>
          </a:p>
          <a:p>
            <a:pPr fontAlgn="base"/>
            <a:endParaRPr lang="en-US" dirty="0">
              <a:latin typeface="Constantia" panose="02030602050306030303" pitchFamily="18" charset="0"/>
            </a:endParaRPr>
          </a:p>
        </p:txBody>
      </p:sp>
    </p:spTree>
    <p:extLst>
      <p:ext uri="{BB962C8B-B14F-4D97-AF65-F5344CB8AC3E}">
        <p14:creationId xmlns:p14="http://schemas.microsoft.com/office/powerpoint/2010/main" val="2094234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FC6F5-0383-4F88-A8E2-577236BBC33B}"/>
              </a:ext>
            </a:extLst>
          </p:cNvPr>
          <p:cNvSpPr>
            <a:spLocks noGrp="1"/>
          </p:cNvSpPr>
          <p:nvPr>
            <p:ph type="title"/>
          </p:nvPr>
        </p:nvSpPr>
        <p:spPr>
          <a:xfrm>
            <a:off x="2900854" y="365125"/>
            <a:ext cx="8452946" cy="779463"/>
          </a:xfrm>
        </p:spPr>
        <p:txBody>
          <a:bodyPr/>
          <a:lstStyle/>
          <a:p>
            <a:pPr algn="ctr"/>
            <a:r>
              <a:rPr lang="en-US" dirty="0">
                <a:latin typeface="Constantia" panose="02030602050306030303" pitchFamily="18" charset="0"/>
              </a:rPr>
              <a:t>Do you know? </a:t>
            </a:r>
          </a:p>
        </p:txBody>
      </p:sp>
      <p:sp>
        <p:nvSpPr>
          <p:cNvPr id="3" name="Content Placeholder 2">
            <a:extLst>
              <a:ext uri="{FF2B5EF4-FFF2-40B4-BE49-F238E27FC236}">
                <a16:creationId xmlns:a16="http://schemas.microsoft.com/office/drawing/2014/main" id="{9B7F1D27-32FC-4EF7-A359-7B77229B9E43}"/>
              </a:ext>
            </a:extLst>
          </p:cNvPr>
          <p:cNvSpPr>
            <a:spLocks noGrp="1"/>
          </p:cNvSpPr>
          <p:nvPr>
            <p:ph idx="1"/>
          </p:nvPr>
        </p:nvSpPr>
        <p:spPr>
          <a:xfrm>
            <a:off x="1813034" y="1253330"/>
            <a:ext cx="10378966" cy="5604669"/>
          </a:xfrm>
        </p:spPr>
        <p:txBody>
          <a:bodyPr>
            <a:normAutofit lnSpcReduction="10000"/>
          </a:bodyPr>
          <a:lstStyle/>
          <a:p>
            <a:pPr algn="ctr"/>
            <a:r>
              <a:rPr lang="en-US" sz="1800" b="1" dirty="0"/>
              <a:t>You Can Stop Human trafficking</a:t>
            </a:r>
            <a:r>
              <a:rPr lang="en-US" sz="1800" dirty="0"/>
              <a:t>: </a:t>
            </a:r>
          </a:p>
          <a:p>
            <a:pPr algn="ctr"/>
            <a:r>
              <a:rPr lang="en-US" sz="1800" b="1" dirty="0"/>
              <a:t>Know the signs </a:t>
            </a:r>
          </a:p>
          <a:p>
            <a:pPr algn="ctr"/>
            <a:r>
              <a:rPr lang="en-US" sz="1800" b="1" dirty="0"/>
              <a:t>Report the Crime</a:t>
            </a:r>
          </a:p>
          <a:p>
            <a:pPr algn="ctr"/>
            <a:r>
              <a:rPr lang="en-US" sz="1800" b="1" dirty="0"/>
              <a:t>What is Human Trafficking?</a:t>
            </a:r>
            <a:endParaRPr lang="en-US" sz="1800" dirty="0"/>
          </a:p>
          <a:p>
            <a:r>
              <a:rPr lang="en-US" sz="1800" dirty="0"/>
              <a:t>Human Trafficking, under both federal and Florida law, is defined as the transporting, soliciting, recruiting, harboring, providing or obtaining of another person for transport; for the purposes of forced labor, domestic servitude or sexual exploitation using force, fraud and/or coercion. Human trafficking is modern slavery.</a:t>
            </a:r>
          </a:p>
          <a:p>
            <a:r>
              <a:rPr lang="en-US" sz="1800" dirty="0"/>
              <a:t>Parent please watch these short videos with your child:</a:t>
            </a:r>
            <a:r>
              <a:rPr lang="en-US" sz="1800" b="1" dirty="0"/>
              <a:t> </a:t>
            </a:r>
          </a:p>
          <a:p>
            <a:r>
              <a:rPr lang="en-US" sz="1800" b="1" dirty="0"/>
              <a:t>Stranger Danger, Help, Help! Video by Pasco County Schools</a:t>
            </a:r>
            <a:r>
              <a:rPr lang="en-US" sz="1800" dirty="0"/>
              <a:t/>
            </a:r>
            <a:br>
              <a:rPr lang="en-US" sz="1800" dirty="0"/>
            </a:br>
            <a:r>
              <a:rPr lang="en-US" sz="1800" dirty="0">
                <a:hlinkClick r:id="rId2"/>
              </a:rPr>
              <a:t>https://www.youtube.com/watch?v=A55bwVVDQTU</a:t>
            </a:r>
            <a:endParaRPr lang="en-US" sz="1800" dirty="0"/>
          </a:p>
          <a:p>
            <a:r>
              <a:rPr lang="en-US" sz="1800" b="1" dirty="0"/>
              <a:t>Stranger Awareness for Kids-Billy to the Bus</a:t>
            </a:r>
            <a:r>
              <a:rPr lang="en-US" sz="1800" dirty="0"/>
              <a:t/>
            </a:r>
            <a:br>
              <a:rPr lang="en-US" sz="1800" dirty="0"/>
            </a:br>
            <a:r>
              <a:rPr lang="en-US" sz="1800" dirty="0">
                <a:hlinkClick r:id="rId3"/>
              </a:rPr>
              <a:t>https://www.youtube.com/watch?v=fEtJtFEVDbI</a:t>
            </a:r>
            <a:endParaRPr lang="en-US" sz="1800" dirty="0"/>
          </a:p>
          <a:p>
            <a:r>
              <a:rPr lang="en-US" sz="1800" dirty="0"/>
              <a:t>Parents how to report :  </a:t>
            </a:r>
          </a:p>
          <a:p>
            <a:r>
              <a:rPr lang="en-US" sz="2400" dirty="0" err="1">
                <a:hlinkClick r:id="rId4" tooltip="BeFree Textline"/>
              </a:rPr>
              <a:t>BeFree</a:t>
            </a:r>
            <a:r>
              <a:rPr lang="en-US" sz="2400" dirty="0">
                <a:hlinkClick r:id="rId4" tooltip="BeFree Textline"/>
              </a:rPr>
              <a:t> </a:t>
            </a:r>
            <a:r>
              <a:rPr lang="en-US" sz="2400" dirty="0" err="1">
                <a:hlinkClick r:id="rId4" tooltip="BeFree Textline"/>
              </a:rPr>
              <a:t>Textline</a:t>
            </a:r>
            <a:r>
              <a:rPr lang="en-US" sz="2400" dirty="0"/>
              <a:t> </a:t>
            </a:r>
            <a:r>
              <a:rPr lang="en-US" sz="2400" b="1" dirty="0"/>
              <a:t>Text "</a:t>
            </a:r>
            <a:r>
              <a:rPr lang="en-US" sz="2400" b="1" dirty="0" err="1"/>
              <a:t>BeFree</a:t>
            </a:r>
            <a:r>
              <a:rPr lang="en-US" sz="2400" b="1" dirty="0"/>
              <a:t>" (233733)</a:t>
            </a:r>
            <a:endParaRPr lang="en-US" sz="2400" dirty="0"/>
          </a:p>
          <a:p>
            <a:r>
              <a:rPr lang="en-US" sz="2400" dirty="0">
                <a:hlinkClick r:id="rId5" tooltip="Florida Abuse Hotline"/>
              </a:rPr>
              <a:t>Florida Abuse Hotline</a:t>
            </a:r>
            <a:r>
              <a:rPr lang="en-US" sz="2400" dirty="0"/>
              <a:t> - </a:t>
            </a:r>
            <a:r>
              <a:rPr lang="en-US" sz="2400" b="1" dirty="0"/>
              <a:t>1-806-96-ABUSE (1-800-962-2873)</a:t>
            </a:r>
            <a:endParaRPr lang="en-US" sz="2400" dirty="0"/>
          </a:p>
          <a:p>
            <a:r>
              <a:rPr lang="en-US" sz="2400" dirty="0"/>
              <a:t>Local Law Enforcement - </a:t>
            </a:r>
            <a:r>
              <a:rPr lang="en-US" sz="2400" b="1" dirty="0"/>
              <a:t>911</a:t>
            </a:r>
            <a:endParaRPr lang="en-US" sz="2400" dirty="0"/>
          </a:p>
          <a:p>
            <a:endParaRPr lang="en-US" sz="1800" dirty="0"/>
          </a:p>
          <a:p>
            <a:endParaRPr lang="en-US" sz="1800" dirty="0"/>
          </a:p>
        </p:txBody>
      </p:sp>
      <p:pic>
        <p:nvPicPr>
          <p:cNvPr id="8" name="Picture 7" descr="A red stop sign sitting on the ground&#10;&#10;Description automatically generated">
            <a:extLst>
              <a:ext uri="{FF2B5EF4-FFF2-40B4-BE49-F238E27FC236}">
                <a16:creationId xmlns:a16="http://schemas.microsoft.com/office/drawing/2014/main" id="{E5774D91-270D-4B78-8D17-EAA64D486BAB}"/>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xmlns="" r:id="rId7"/>
              </a:ext>
            </a:extLst>
          </a:blip>
          <a:stretch>
            <a:fillRect/>
          </a:stretch>
        </p:blipFill>
        <p:spPr>
          <a:xfrm>
            <a:off x="0" y="0"/>
            <a:ext cx="2481944" cy="6858000"/>
          </a:xfrm>
          <a:prstGeom prst="rect">
            <a:avLst/>
          </a:prstGeom>
        </p:spPr>
      </p:pic>
    </p:spTree>
    <p:extLst>
      <p:ext uri="{BB962C8B-B14F-4D97-AF65-F5344CB8AC3E}">
        <p14:creationId xmlns:p14="http://schemas.microsoft.com/office/powerpoint/2010/main" val="856017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1"/>
            <a:ext cx="8831579" cy="664919"/>
          </a:xfrm>
        </p:spPr>
        <p:txBody>
          <a:bodyPr>
            <a:noAutofit/>
          </a:bodyPr>
          <a:lstStyle/>
          <a:p>
            <a:pPr algn="ctr"/>
            <a:r>
              <a:rPr lang="en-US" sz="3200" dirty="0">
                <a:latin typeface="Constantia" panose="02030602050306030303" pitchFamily="18" charset="0"/>
              </a:rPr>
              <a:t>Welcome to Ms. Williams Guidance Class </a:t>
            </a:r>
          </a:p>
        </p:txBody>
      </p:sp>
      <p:sp>
        <p:nvSpPr>
          <p:cNvPr id="3" name="Subtitle 2"/>
          <p:cNvSpPr>
            <a:spLocks noGrp="1"/>
          </p:cNvSpPr>
          <p:nvPr>
            <p:ph type="subTitle" idx="1"/>
          </p:nvPr>
        </p:nvSpPr>
        <p:spPr>
          <a:xfrm>
            <a:off x="6650083" y="1341354"/>
            <a:ext cx="3868783" cy="1384995"/>
          </a:xfrm>
          <a:ln>
            <a:solidFill>
              <a:schemeClr val="accent1"/>
            </a:solidFill>
          </a:ln>
        </p:spPr>
        <p:txBody>
          <a:bodyPr>
            <a:normAutofit/>
          </a:bodyPr>
          <a:lstStyle/>
          <a:p>
            <a:pPr algn="l"/>
            <a:r>
              <a:rPr lang="en-US" sz="1600" b="1" dirty="0">
                <a:latin typeface="Comic Sans MS" panose="030F0702030302020204" pitchFamily="66" charset="0"/>
              </a:rPr>
              <a:t>Ms. Williams, Guidance Counselor</a:t>
            </a:r>
          </a:p>
          <a:p>
            <a:pPr algn="l"/>
            <a:r>
              <a:rPr lang="en-US" sz="1600" b="1" dirty="0">
                <a:latin typeface="Comic Sans MS" panose="030F0702030302020204" pitchFamily="66" charset="0"/>
              </a:rPr>
              <a:t>Email address:</a:t>
            </a:r>
          </a:p>
          <a:p>
            <a:pPr algn="l"/>
            <a:r>
              <a:rPr lang="en-US" sz="1600" b="1" dirty="0">
                <a:latin typeface="Comic Sans MS" panose="030F0702030302020204" pitchFamily="66" charset="0"/>
              </a:rPr>
              <a:t>WILLiamss5@leonschools.net</a:t>
            </a:r>
          </a:p>
        </p:txBody>
      </p:sp>
      <p:sp>
        <p:nvSpPr>
          <p:cNvPr id="5" name="TextBox 4"/>
          <p:cNvSpPr txBox="1"/>
          <p:nvPr/>
        </p:nvSpPr>
        <p:spPr>
          <a:xfrm>
            <a:off x="331076" y="4083269"/>
            <a:ext cx="5917324" cy="2739211"/>
          </a:xfrm>
          <a:prstGeom prst="rect">
            <a:avLst/>
          </a:prstGeom>
          <a:noFill/>
          <a:ln>
            <a:solidFill>
              <a:schemeClr val="accent1"/>
            </a:solidFill>
          </a:ln>
        </p:spPr>
        <p:txBody>
          <a:bodyPr wrap="square" rtlCol="0">
            <a:spAutoFit/>
          </a:bodyPr>
          <a:lstStyle/>
          <a:p>
            <a:r>
              <a:rPr lang="en-US" b="1" dirty="0">
                <a:latin typeface="Constantia" panose="02030602050306030303" pitchFamily="18" charset="0"/>
              </a:rPr>
              <a:t>Learning Goals of the Week:</a:t>
            </a:r>
          </a:p>
          <a:p>
            <a:r>
              <a:rPr lang="en-US" sz="1200" b="1" dirty="0">
                <a:latin typeface="Constantia" panose="02030602050306030303" pitchFamily="18" charset="0"/>
              </a:rPr>
              <a:t>1. </a:t>
            </a:r>
            <a:r>
              <a:rPr lang="en-US" sz="1200" dirty="0">
                <a:latin typeface="Constantia" panose="02030602050306030303" pitchFamily="18" charset="0"/>
              </a:rPr>
              <a:t> </a:t>
            </a:r>
            <a:r>
              <a:rPr lang="en-US" sz="1400" dirty="0">
                <a:latin typeface="Comic Sans MS" panose="030F0702030302020204" pitchFamily="66" charset="0"/>
              </a:rPr>
              <a:t>Students will develop a better understanding of  recognizing  saying no to stay healthy.</a:t>
            </a:r>
          </a:p>
          <a:p>
            <a:pPr fontAlgn="base"/>
            <a:r>
              <a:rPr lang="en-US" sz="1400" dirty="0">
                <a:latin typeface="Comic Sans MS" panose="030F0702030302020204" pitchFamily="66" charset="0"/>
              </a:rPr>
              <a:t>2. Students will recognize that tobacco use is harmful to your body.</a:t>
            </a:r>
          </a:p>
          <a:p>
            <a:pPr fontAlgn="base"/>
            <a:r>
              <a:rPr lang="en-US" sz="1400" dirty="0">
                <a:latin typeface="Comic Sans MS" panose="030F0702030302020204" pitchFamily="66" charset="0"/>
              </a:rPr>
              <a:t>3. Students will focus on a healthy body.</a:t>
            </a:r>
          </a:p>
          <a:p>
            <a:r>
              <a:rPr lang="en-US" dirty="0"/>
              <a:t>Parents please click the link below. Wise Owl explains what it means to be cool: Is That Good for Me?</a:t>
            </a:r>
            <a:br>
              <a:rPr lang="en-US" dirty="0"/>
            </a:br>
            <a:endParaRPr lang="en-US" sz="1200" dirty="0">
              <a:latin typeface="Constantia" panose="02030602050306030303" pitchFamily="18" charset="0"/>
            </a:endParaRPr>
          </a:p>
          <a:p>
            <a:r>
              <a:rPr lang="en-US" sz="1600" b="1" dirty="0">
                <a:latin typeface="Constantia" panose="02030602050306030303" pitchFamily="18" charset="0"/>
              </a:rPr>
              <a:t>https://dcmp.org/media/6682-wise-owl-s-drug-safety-kit-part-one-is-that-good-for-me</a:t>
            </a:r>
          </a:p>
          <a:p>
            <a:endParaRPr lang="en-US" b="1" dirty="0"/>
          </a:p>
        </p:txBody>
      </p:sp>
      <p:sp>
        <p:nvSpPr>
          <p:cNvPr id="8" name="TextBox 7"/>
          <p:cNvSpPr txBox="1"/>
          <p:nvPr/>
        </p:nvSpPr>
        <p:spPr>
          <a:xfrm>
            <a:off x="6650083" y="2875002"/>
            <a:ext cx="3857897" cy="1754326"/>
          </a:xfrm>
          <a:prstGeom prst="rect">
            <a:avLst/>
          </a:prstGeom>
          <a:noFill/>
          <a:ln>
            <a:solidFill>
              <a:schemeClr val="accent1"/>
            </a:solidFill>
          </a:ln>
        </p:spPr>
        <p:txBody>
          <a:bodyPr wrap="square" rtlCol="0">
            <a:spAutoFit/>
          </a:bodyPr>
          <a:lstStyle/>
          <a:p>
            <a:pPr algn="ctr"/>
            <a:r>
              <a:rPr lang="en-US" dirty="0">
                <a:latin typeface="Comic Sans MS" panose="030F0702030302020204" pitchFamily="66" charset="0"/>
              </a:rPr>
              <a:t>Hi Riley Bears!</a:t>
            </a:r>
          </a:p>
          <a:p>
            <a:pPr algn="ctr"/>
            <a:r>
              <a:rPr lang="en-US" dirty="0">
                <a:latin typeface="Comic Sans MS" panose="030F0702030302020204" pitchFamily="66" charset="0"/>
              </a:rPr>
              <a:t>What’s the name of the last book you read?</a:t>
            </a:r>
          </a:p>
          <a:p>
            <a:pPr algn="ctr"/>
            <a:r>
              <a:rPr lang="en-US" dirty="0">
                <a:latin typeface="Comic Sans MS" panose="030F0702030302020204" pitchFamily="66" charset="0"/>
              </a:rPr>
              <a:t>I read Dragon-breath Book 1</a:t>
            </a:r>
          </a:p>
          <a:p>
            <a:pPr algn="ctr"/>
            <a:r>
              <a:rPr lang="en-US" dirty="0">
                <a:latin typeface="Comic Sans MS" panose="030F0702030302020204" pitchFamily="66" charset="0"/>
              </a:rPr>
              <a:t>by Ursula Vernon!</a:t>
            </a:r>
          </a:p>
          <a:p>
            <a:pPr algn="ctr"/>
            <a:r>
              <a:rPr lang="en-US" dirty="0">
                <a:latin typeface="Comic Sans MS" panose="030F0702030302020204" pitchFamily="66" charset="0"/>
              </a:rPr>
              <a:t>What book are you reading?</a:t>
            </a:r>
          </a:p>
        </p:txBody>
      </p:sp>
      <p:sp>
        <p:nvSpPr>
          <p:cNvPr id="10" name="TextBox 9"/>
          <p:cNvSpPr txBox="1"/>
          <p:nvPr/>
        </p:nvSpPr>
        <p:spPr>
          <a:xfrm>
            <a:off x="331076" y="668692"/>
            <a:ext cx="6182710" cy="1200329"/>
          </a:xfrm>
          <a:prstGeom prst="rect">
            <a:avLst/>
          </a:prstGeom>
          <a:noFill/>
          <a:ln>
            <a:solidFill>
              <a:schemeClr val="accent1"/>
            </a:solidFill>
          </a:ln>
        </p:spPr>
        <p:txBody>
          <a:bodyPr wrap="square" rtlCol="0">
            <a:spAutoFit/>
          </a:bodyPr>
          <a:lstStyle/>
          <a:p>
            <a:pPr algn="ctr"/>
            <a:r>
              <a:rPr lang="en-US" dirty="0">
                <a:latin typeface="Comic Sans MS" panose="030F0702030302020204" pitchFamily="66" charset="0"/>
              </a:rPr>
              <a:t>Week #6: May4th  – May 8</a:t>
            </a:r>
            <a:r>
              <a:rPr lang="en-US" baseline="30000" dirty="0">
                <a:latin typeface="Comic Sans MS" panose="030F0702030302020204" pitchFamily="66" charset="0"/>
              </a:rPr>
              <a:t>th</a:t>
            </a:r>
            <a:r>
              <a:rPr lang="en-US" dirty="0">
                <a:latin typeface="Comic Sans MS" panose="030F0702030302020204" pitchFamily="66" charset="0"/>
              </a:rPr>
              <a:t>  </a:t>
            </a:r>
          </a:p>
          <a:p>
            <a:pPr algn="ctr"/>
            <a:endParaRPr lang="en-US" dirty="0">
              <a:latin typeface="Comic Sans MS" panose="030F0702030302020204" pitchFamily="66" charset="0"/>
            </a:endParaRPr>
          </a:p>
          <a:p>
            <a:pPr algn="ctr"/>
            <a:r>
              <a:rPr lang="en-US" dirty="0">
                <a:latin typeface="Comic Sans MS" panose="030F0702030302020204" pitchFamily="66" charset="0"/>
              </a:rPr>
              <a:t>Part 2 :How to Practice being Safe and Staying Safe!</a:t>
            </a:r>
          </a:p>
          <a:p>
            <a:pPr algn="ctr"/>
            <a:r>
              <a:rPr lang="en-US" dirty="0">
                <a:latin typeface="Comic Sans MS" panose="030F0702030302020204" pitchFamily="66" charset="0"/>
              </a:rPr>
              <a:t>Just Say No To Drugs!</a:t>
            </a:r>
          </a:p>
        </p:txBody>
      </p:sp>
      <p:sp>
        <p:nvSpPr>
          <p:cNvPr id="12" name="TextBox 11"/>
          <p:cNvSpPr txBox="1"/>
          <p:nvPr/>
        </p:nvSpPr>
        <p:spPr>
          <a:xfrm>
            <a:off x="6788331" y="4777981"/>
            <a:ext cx="3581400" cy="2031325"/>
          </a:xfrm>
          <a:prstGeom prst="rect">
            <a:avLst/>
          </a:prstGeom>
          <a:noFill/>
          <a:ln>
            <a:solidFill>
              <a:schemeClr val="accent1"/>
            </a:solidFill>
          </a:ln>
        </p:spPr>
        <p:txBody>
          <a:bodyPr wrap="square" rtlCol="0">
            <a:spAutoFit/>
          </a:bodyPr>
          <a:lstStyle/>
          <a:p>
            <a:pPr algn="ctr"/>
            <a:r>
              <a:rPr lang="en-US" b="1" dirty="0">
                <a:latin typeface="Comic Sans MS" panose="030F0702030302020204" pitchFamily="66" charset="0"/>
              </a:rPr>
              <a:t>Need a chat session? </a:t>
            </a:r>
          </a:p>
          <a:p>
            <a:pPr algn="ctr"/>
            <a:r>
              <a:rPr lang="en-US" dirty="0">
                <a:latin typeface="Comic Sans MS" panose="030F0702030302020204" pitchFamily="66" charset="0"/>
              </a:rPr>
              <a:t>Email me so I can invite you to a virtual meeting during my office hours: </a:t>
            </a:r>
          </a:p>
          <a:p>
            <a:pPr algn="ctr"/>
            <a:r>
              <a:rPr lang="en-US" dirty="0">
                <a:latin typeface="Comic Sans MS" panose="030F0702030302020204" pitchFamily="66" charset="0"/>
              </a:rPr>
              <a:t>Monday-Friday</a:t>
            </a:r>
          </a:p>
          <a:p>
            <a:pPr algn="ctr"/>
            <a:r>
              <a:rPr lang="en-US" dirty="0">
                <a:latin typeface="Comic Sans MS" panose="030F0702030302020204" pitchFamily="66" charset="0"/>
              </a:rPr>
              <a:t>10:00 a.m. – 12:00 p.m.</a:t>
            </a:r>
          </a:p>
          <a:p>
            <a:endParaRPr lang="en-US" dirty="0"/>
          </a:p>
        </p:txBody>
      </p:sp>
      <p:sp>
        <p:nvSpPr>
          <p:cNvPr id="6" name="TextBox 5">
            <a:extLst>
              <a:ext uri="{FF2B5EF4-FFF2-40B4-BE49-F238E27FC236}">
                <a16:creationId xmlns:a16="http://schemas.microsoft.com/office/drawing/2014/main" id="{D3E51CB7-BC03-46F7-89B4-A6E9F7C3C64B}"/>
              </a:ext>
            </a:extLst>
          </p:cNvPr>
          <p:cNvSpPr txBox="1"/>
          <p:nvPr/>
        </p:nvSpPr>
        <p:spPr>
          <a:xfrm>
            <a:off x="360243" y="1920894"/>
            <a:ext cx="6153543" cy="1908215"/>
          </a:xfrm>
          <a:prstGeom prst="rect">
            <a:avLst/>
          </a:prstGeom>
          <a:noFill/>
        </p:spPr>
        <p:txBody>
          <a:bodyPr wrap="square" rtlCol="0">
            <a:spAutoFit/>
          </a:bodyPr>
          <a:lstStyle/>
          <a:p>
            <a:pPr algn="ctr" fontAlgn="base"/>
            <a:r>
              <a:rPr lang="en-US" sz="2000" b="1" dirty="0">
                <a:latin typeface="Comic Sans MS" panose="030F0702030302020204" pitchFamily="66" charset="0"/>
              </a:rPr>
              <a:t>Focus on TIPS!</a:t>
            </a:r>
          </a:p>
          <a:p>
            <a:pPr fontAlgn="base"/>
            <a:r>
              <a:rPr lang="en-US" sz="2000" b="1" dirty="0">
                <a:latin typeface="Comic Sans MS" panose="030F0702030302020204" pitchFamily="66" charset="0"/>
              </a:rPr>
              <a:t>T- The GOAL</a:t>
            </a:r>
          </a:p>
          <a:p>
            <a:pPr fontAlgn="base"/>
            <a:r>
              <a:rPr lang="en-US" sz="2000" b="1" dirty="0">
                <a:latin typeface="Comic Sans MS" panose="030F0702030302020204" pitchFamily="66" charset="0"/>
              </a:rPr>
              <a:t>I- IS TO</a:t>
            </a:r>
          </a:p>
          <a:p>
            <a:pPr fontAlgn="base"/>
            <a:r>
              <a:rPr lang="en-US" sz="2000" b="1" dirty="0">
                <a:latin typeface="Comic Sans MS" panose="030F0702030302020204" pitchFamily="66" charset="0"/>
              </a:rPr>
              <a:t>P-PRACTICE BEING</a:t>
            </a:r>
          </a:p>
          <a:p>
            <a:pPr fontAlgn="base"/>
            <a:r>
              <a:rPr lang="en-US" sz="2000" b="1" dirty="0">
                <a:latin typeface="Comic Sans MS" panose="030F0702030302020204" pitchFamily="66" charset="0"/>
              </a:rPr>
              <a:t>S-SAFE! </a:t>
            </a:r>
          </a:p>
          <a:p>
            <a:endParaRPr lang="en-US" dirty="0">
              <a:latin typeface="Constantia" panose="02030602050306030303" pitchFamily="18" charset="0"/>
            </a:endParaRPr>
          </a:p>
        </p:txBody>
      </p:sp>
    </p:spTree>
    <p:extLst>
      <p:ext uri="{BB962C8B-B14F-4D97-AF65-F5344CB8AC3E}">
        <p14:creationId xmlns:p14="http://schemas.microsoft.com/office/powerpoint/2010/main" val="3373109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38D7F78721884B9A12DFE0D2EF9111" ma:contentTypeVersion="15" ma:contentTypeDescription="Create a new document." ma:contentTypeScope="" ma:versionID="b328efe4be3880457cea9c13d83d929e">
  <xsd:schema xmlns:xsd="http://www.w3.org/2001/XMLSchema" xmlns:xs="http://www.w3.org/2001/XMLSchema" xmlns:p="http://schemas.microsoft.com/office/2006/metadata/properties" xmlns:ns1="http://schemas.microsoft.com/sharepoint/v3" xmlns:ns3="07370e94-7773-4ac9-930f-e75351127b2b" xmlns:ns4="99b678f6-fa9c-413c-bcd1-c5486646e489" targetNamespace="http://schemas.microsoft.com/office/2006/metadata/properties" ma:root="true" ma:fieldsID="245a4aa50fee241d9c407536296ad862" ns1:_="" ns3:_="" ns4:_="">
    <xsd:import namespace="http://schemas.microsoft.com/sharepoint/v3"/>
    <xsd:import namespace="07370e94-7773-4ac9-930f-e75351127b2b"/>
    <xsd:import namespace="99b678f6-fa9c-413c-bcd1-c5486646e48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1:_ip_UnifiedCompliancePolicyProperties" minOccurs="0"/>
                <xsd:element ref="ns1:_ip_UnifiedCompliancePolicyUIAction" minOccurs="0"/>
                <xsd:element ref="ns3:MediaServiceOCR" minOccurs="0"/>
                <xsd:element ref="ns3:MediaServiceLocatio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description="" ma:hidden="true" ma:internalName="_ip_UnifiedCompliancePolicyProperties">
      <xsd:simpleType>
        <xsd:restriction base="dms:Note"/>
      </xsd:simpleType>
    </xsd:element>
    <xsd:element name="_ip_UnifiedCompliancePolicyUIAction" ma:index="13"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370e94-7773-4ac9-930f-e75351127b2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b678f6-fa9c-413c-bcd1-c5486646e48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1D532BBA-7F63-491D-A99C-5D014B78B0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7370e94-7773-4ac9-930f-e75351127b2b"/>
    <ds:schemaRef ds:uri="99b678f6-fa9c-413c-bcd1-c5486646e4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2A757C-1E16-461C-9E5A-4DB30E078B20}">
  <ds:schemaRefs>
    <ds:schemaRef ds:uri="http://schemas.microsoft.com/sharepoint/v3/contenttype/forms"/>
  </ds:schemaRefs>
</ds:datastoreItem>
</file>

<file path=customXml/itemProps3.xml><?xml version="1.0" encoding="utf-8"?>
<ds:datastoreItem xmlns:ds="http://schemas.openxmlformats.org/officeDocument/2006/customXml" ds:itemID="{3F368C02-3CF4-4C8D-B27B-8C63C98F50CE}">
  <ds:schemaRefs>
    <ds:schemaRef ds:uri="07370e94-7773-4ac9-930f-e75351127b2b"/>
    <ds:schemaRef ds:uri="http://purl.org/dc/elements/1.1/"/>
    <ds:schemaRef ds:uri="http://schemas.microsoft.com/office/2006/metadata/properties"/>
    <ds:schemaRef ds:uri="http://schemas.microsoft.com/sharepoint/v3"/>
    <ds:schemaRef ds:uri="http://purl.org/dc/terms/"/>
    <ds:schemaRef ds:uri="99b678f6-fa9c-413c-bcd1-c5486646e489"/>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172</TotalTime>
  <Words>831</Words>
  <Application>Microsoft Office PowerPoint</Application>
  <PresentationFormat>Widescreen</PresentationFormat>
  <Paragraphs>117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Comic Sans MS</vt:lpstr>
      <vt:lpstr>Constantia</vt:lpstr>
      <vt:lpstr>Office Theme</vt:lpstr>
      <vt:lpstr>Welcome to the Guidance Corner! </vt:lpstr>
      <vt:lpstr>Welcome to the Guidance Corner!</vt:lpstr>
      <vt:lpstr>Welcome to Ms. Williams Guidance Class </vt:lpstr>
      <vt:lpstr>Empathy: Recognizing Feelings</vt:lpstr>
      <vt:lpstr>Welcome to Ms. Williams Guidance Class </vt:lpstr>
      <vt:lpstr>Do you know? </vt:lpstr>
      <vt:lpstr>Welcome to Ms. Williams Guidance Class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Guidance Corner!</dc:title>
  <dc:creator>Williams, Stephanie</dc:creator>
  <cp:lastModifiedBy>Knight, April</cp:lastModifiedBy>
  <cp:revision>7</cp:revision>
  <dcterms:created xsi:type="dcterms:W3CDTF">2020-04-28T09:10:32Z</dcterms:created>
  <dcterms:modified xsi:type="dcterms:W3CDTF">2020-04-30T15:55:03Z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0x010100AF38D7F78721884B9A12DFE0D2EF9111</vt:lpwstr>
  </property>
</Properties>
</file>